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Calibri" panose="020F0502020204030204" pitchFamily="34" charset="0"/>
      <p:regular r:id="rId16"/>
      <p:bold r:id="rId17"/>
      <p:italic r:id="rId18"/>
      <p:boldItalic r:id="rId19"/>
    </p:embeddedFont>
    <p:embeddedFont>
      <p:font typeface="Consolas" panose="020B0609020204030204" pitchFamily="49" charset="0"/>
      <p:regular r:id="rId20"/>
      <p:bold r:id="rId21"/>
      <p:italic r:id="rId22"/>
      <p:boldItalic r:id="rId23"/>
    </p:embeddedFont>
    <p:embeddedFont>
      <p:font typeface="Merriweather"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6" d="100"/>
          <a:sy n="56" d="100"/>
        </p:scale>
        <p:origin x="62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91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5.svg"/><Relationship Id="rId5" Type="http://schemas.openxmlformats.org/officeDocument/2006/relationships/image" Target="../media/image14.sv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15847"/>
          </a:xfrm>
          <a:prstGeom prst="rect">
            <a:avLst/>
          </a:prstGeom>
        </p:spPr>
      </p:pic>
      <p:sp>
        <p:nvSpPr>
          <p:cNvPr id="3" name="Text 0"/>
          <p:cNvSpPr/>
          <p:nvPr/>
        </p:nvSpPr>
        <p:spPr>
          <a:xfrm>
            <a:off x="564356" y="2604373"/>
            <a:ext cx="13501688" cy="25788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NED University of Engineering &amp; Technology, Dept of CSIT</a:t>
            </a:r>
            <a:endParaRPr lang="en-US" sz="1250" dirty="0"/>
          </a:p>
        </p:txBody>
      </p:sp>
      <p:sp>
        <p:nvSpPr>
          <p:cNvPr id="4" name="Text 1"/>
          <p:cNvSpPr/>
          <p:nvPr/>
        </p:nvSpPr>
        <p:spPr>
          <a:xfrm>
            <a:off x="564356" y="3043595"/>
            <a:ext cx="13501688" cy="25788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CT-472 Data Warehousing &amp; Business Intelligence</a:t>
            </a:r>
            <a:endParaRPr lang="en-US" sz="1250" dirty="0"/>
          </a:p>
        </p:txBody>
      </p:sp>
      <p:sp>
        <p:nvSpPr>
          <p:cNvPr id="5" name="Text 2"/>
          <p:cNvSpPr/>
          <p:nvPr/>
        </p:nvSpPr>
        <p:spPr>
          <a:xfrm>
            <a:off x="564356" y="3482816"/>
            <a:ext cx="13501688" cy="257889"/>
          </a:xfrm>
          <a:prstGeom prst="rect">
            <a:avLst/>
          </a:prstGeom>
          <a:noFill/>
          <a:ln/>
        </p:spPr>
        <p:txBody>
          <a:bodyPr wrap="none" lIns="0" tIns="0" rIns="0" bIns="0" rtlCol="0" anchor="t"/>
          <a:lstStyle/>
          <a:p>
            <a:pPr marL="0" indent="0" algn="l">
              <a:lnSpc>
                <a:spcPts val="2000"/>
              </a:lnSpc>
              <a:buNone/>
            </a:pPr>
            <a:endParaRPr lang="en-US" sz="1250" dirty="0"/>
          </a:p>
        </p:txBody>
      </p:sp>
      <p:sp>
        <p:nvSpPr>
          <p:cNvPr id="6" name="Text 3"/>
          <p:cNvSpPr/>
          <p:nvPr/>
        </p:nvSpPr>
        <p:spPr>
          <a:xfrm>
            <a:off x="5468779" y="3982522"/>
            <a:ext cx="3692843" cy="302419"/>
          </a:xfrm>
          <a:prstGeom prst="rect">
            <a:avLst/>
          </a:prstGeom>
          <a:noFill/>
          <a:ln/>
        </p:spPr>
        <p:txBody>
          <a:bodyPr wrap="none" lIns="0" tIns="0" rIns="0" bIns="0" rtlCol="0" anchor="t"/>
          <a:lstStyle/>
          <a:p>
            <a:pPr marL="0" indent="0" algn="ctr">
              <a:lnSpc>
                <a:spcPts val="2350"/>
              </a:lnSpc>
              <a:buNone/>
            </a:pPr>
            <a:r>
              <a:rPr lang="en-US" sz="1900" b="1" dirty="0">
                <a:solidFill>
                  <a:srgbClr val="F5F0F0"/>
                </a:solidFill>
                <a:latin typeface="Merriweather" pitchFamily="34" charset="0"/>
                <a:ea typeface="Merriweather" pitchFamily="34" charset="-122"/>
                <a:cs typeface="Merriweather" pitchFamily="34" charset="-120"/>
              </a:rPr>
              <a:t>Unified E-commerce Analytics:</a:t>
            </a:r>
            <a:endParaRPr lang="en-US" sz="1900" dirty="0"/>
          </a:p>
        </p:txBody>
      </p:sp>
      <p:sp>
        <p:nvSpPr>
          <p:cNvPr id="7" name="Text 4"/>
          <p:cNvSpPr/>
          <p:nvPr/>
        </p:nvSpPr>
        <p:spPr>
          <a:xfrm>
            <a:off x="3766185" y="4349353"/>
            <a:ext cx="7098030" cy="302419"/>
          </a:xfrm>
          <a:prstGeom prst="rect">
            <a:avLst/>
          </a:prstGeom>
          <a:noFill/>
          <a:ln/>
        </p:spPr>
        <p:txBody>
          <a:bodyPr wrap="none" lIns="0" tIns="0" rIns="0" bIns="0" rtlCol="0" anchor="t"/>
          <a:lstStyle/>
          <a:p>
            <a:pPr marL="0" indent="0" algn="ctr">
              <a:lnSpc>
                <a:spcPts val="2350"/>
              </a:lnSpc>
              <a:buNone/>
            </a:pPr>
            <a:r>
              <a:rPr lang="en-US" sz="1900" b="1" dirty="0">
                <a:solidFill>
                  <a:srgbClr val="F5F0F0"/>
                </a:solidFill>
                <a:latin typeface="Merriweather" pitchFamily="34" charset="0"/>
                <a:ea typeface="Merriweather" pitchFamily="34" charset="-122"/>
                <a:cs typeface="Merriweather" pitchFamily="34" charset="-120"/>
              </a:rPr>
              <a:t>A Data Warehouse for Integrated Sales and Product Insights</a:t>
            </a:r>
            <a:endParaRPr lang="en-US" sz="1900" dirty="0"/>
          </a:p>
        </p:txBody>
      </p:sp>
      <p:sp>
        <p:nvSpPr>
          <p:cNvPr id="8" name="Text 5"/>
          <p:cNvSpPr/>
          <p:nvPr/>
        </p:nvSpPr>
        <p:spPr>
          <a:xfrm>
            <a:off x="564356" y="4893588"/>
            <a:ext cx="13501688" cy="257889"/>
          </a:xfrm>
          <a:prstGeom prst="rect">
            <a:avLst/>
          </a:prstGeom>
          <a:noFill/>
          <a:ln/>
        </p:spPr>
        <p:txBody>
          <a:bodyPr wrap="none" lIns="0" tIns="0" rIns="0" bIns="0" rtlCol="0" anchor="t"/>
          <a:lstStyle/>
          <a:p>
            <a:pPr marL="0" indent="0" algn="ctr">
              <a:lnSpc>
                <a:spcPts val="2000"/>
              </a:lnSpc>
              <a:buNone/>
            </a:pPr>
            <a:endParaRPr lang="en-US" sz="1250" dirty="0"/>
          </a:p>
        </p:txBody>
      </p:sp>
      <p:sp>
        <p:nvSpPr>
          <p:cNvPr id="9" name="Text 6"/>
          <p:cNvSpPr/>
          <p:nvPr/>
        </p:nvSpPr>
        <p:spPr>
          <a:xfrm>
            <a:off x="564356" y="5332809"/>
            <a:ext cx="13501688" cy="25788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Presented by:</a:t>
            </a:r>
            <a:endParaRPr lang="en-US" sz="1250" dirty="0"/>
          </a:p>
        </p:txBody>
      </p:sp>
      <p:sp>
        <p:nvSpPr>
          <p:cNvPr id="10" name="Text 7"/>
          <p:cNvSpPr/>
          <p:nvPr/>
        </p:nvSpPr>
        <p:spPr>
          <a:xfrm>
            <a:off x="564356" y="5772031"/>
            <a:ext cx="13501688" cy="25788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Ebaad Khan DT-22045</a:t>
            </a:r>
            <a:endParaRPr lang="en-US" sz="1250" dirty="0"/>
          </a:p>
        </p:txBody>
      </p:sp>
      <p:sp>
        <p:nvSpPr>
          <p:cNvPr id="11" name="Text 8"/>
          <p:cNvSpPr/>
          <p:nvPr/>
        </p:nvSpPr>
        <p:spPr>
          <a:xfrm>
            <a:off x="564356" y="6176963"/>
            <a:ext cx="13501688" cy="25788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Ezaan Khan DT-22046</a:t>
            </a:r>
            <a:endParaRPr lang="en-US" sz="1250" dirty="0"/>
          </a:p>
        </p:txBody>
      </p:sp>
      <p:sp>
        <p:nvSpPr>
          <p:cNvPr id="12" name="Text 9"/>
          <p:cNvSpPr/>
          <p:nvPr/>
        </p:nvSpPr>
        <p:spPr>
          <a:xfrm>
            <a:off x="564356" y="6627614"/>
            <a:ext cx="13501688" cy="25788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Syed Ahmed Ali DT-22301</a:t>
            </a:r>
            <a:endParaRPr lang="en-US" sz="1250" dirty="0"/>
          </a:p>
        </p:txBody>
      </p:sp>
      <p:sp>
        <p:nvSpPr>
          <p:cNvPr id="13" name="Text 10"/>
          <p:cNvSpPr/>
          <p:nvPr/>
        </p:nvSpPr>
        <p:spPr>
          <a:xfrm>
            <a:off x="564356" y="7089696"/>
            <a:ext cx="13501688" cy="25788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Khuzaima Hassan DT-22302</a:t>
            </a:r>
            <a:endParaRPr lang="en-US" sz="1250" dirty="0"/>
          </a:p>
        </p:txBody>
      </p:sp>
      <p:sp>
        <p:nvSpPr>
          <p:cNvPr id="14" name="Text 11"/>
          <p:cNvSpPr/>
          <p:nvPr/>
        </p:nvSpPr>
        <p:spPr>
          <a:xfrm>
            <a:off x="564356" y="7528917"/>
            <a:ext cx="13501688" cy="25788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Presented to: Dr. Umer Farooq</a:t>
            </a:r>
            <a:endParaRPr lang="en-US" sz="1250" dirty="0"/>
          </a:p>
        </p:txBody>
      </p:sp>
      <p:sp>
        <p:nvSpPr>
          <p:cNvPr id="17" name="Rectangle 16">
            <a:extLst>
              <a:ext uri="{FF2B5EF4-FFF2-40B4-BE49-F238E27FC236}">
                <a16:creationId xmlns:a16="http://schemas.microsoft.com/office/drawing/2014/main" id="{22968AC4-0048-429A-9EEB-111C35920786}"/>
              </a:ext>
            </a:extLst>
          </p:cNvPr>
          <p:cNvSpPr/>
          <p:nvPr/>
        </p:nvSpPr>
        <p:spPr>
          <a:xfrm>
            <a:off x="12801600" y="7786806"/>
            <a:ext cx="1828800" cy="3512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4217" y="535305"/>
            <a:ext cx="7888367" cy="1121093"/>
          </a:xfrm>
          <a:prstGeom prst="rect">
            <a:avLst/>
          </a:prstGeom>
          <a:noFill/>
          <a:ln/>
        </p:spPr>
        <p:txBody>
          <a:bodyPr wrap="square" lIns="0" tIns="0" rIns="0" bIns="0" rtlCol="0" anchor="t"/>
          <a:lstStyle/>
          <a:p>
            <a:pPr marL="0" indent="0" algn="l">
              <a:lnSpc>
                <a:spcPts val="4400"/>
              </a:lnSpc>
              <a:buNone/>
            </a:pPr>
            <a:r>
              <a:rPr lang="en-US" sz="3500" dirty="0">
                <a:solidFill>
                  <a:srgbClr val="F5F0F0"/>
                </a:solidFill>
                <a:latin typeface="Merriweather" pitchFamily="34" charset="0"/>
                <a:ea typeface="Merriweather" pitchFamily="34" charset="-122"/>
                <a:cs typeface="Merriweather" pitchFamily="34" charset="-120"/>
              </a:rPr>
              <a:t>Going Deeper: ML Customer Segmentation (RFM)</a:t>
            </a:r>
            <a:endParaRPr lang="en-US" sz="3500" dirty="0"/>
          </a:p>
        </p:txBody>
      </p:sp>
      <p:sp>
        <p:nvSpPr>
          <p:cNvPr id="4" name="Text 1"/>
          <p:cNvSpPr/>
          <p:nvPr/>
        </p:nvSpPr>
        <p:spPr>
          <a:xfrm>
            <a:off x="6114217" y="1925479"/>
            <a:ext cx="7888367" cy="574119"/>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To move beyond descriptive analytics, we employed Machine Learning to segment our customer base using the RFM (Recency, Frequency, Monetary) model.</a:t>
            </a:r>
            <a:endParaRPr lang="en-US" sz="1400" dirty="0"/>
          </a:p>
        </p:txBody>
      </p:sp>
      <p:sp>
        <p:nvSpPr>
          <p:cNvPr id="5" name="Shape 2"/>
          <p:cNvSpPr/>
          <p:nvPr/>
        </p:nvSpPr>
        <p:spPr>
          <a:xfrm>
            <a:off x="6114217" y="2701409"/>
            <a:ext cx="7888367" cy="2173486"/>
          </a:xfrm>
          <a:prstGeom prst="roundRect">
            <a:avLst>
              <a:gd name="adj" fmla="val 5048"/>
            </a:avLst>
          </a:prstGeom>
          <a:solidFill>
            <a:srgbClr val="09151A">
              <a:alpha val="95000"/>
            </a:srgbClr>
          </a:solidFill>
          <a:ln w="22860">
            <a:solidFill>
              <a:srgbClr val="194A99"/>
            </a:solidFill>
            <a:prstDash val="solid"/>
          </a:ln>
        </p:spPr>
      </p:sp>
      <p:sp>
        <p:nvSpPr>
          <p:cNvPr id="6" name="Shape 3"/>
          <p:cNvSpPr/>
          <p:nvPr/>
        </p:nvSpPr>
        <p:spPr>
          <a:xfrm>
            <a:off x="6091357" y="2701409"/>
            <a:ext cx="91440" cy="2173486"/>
          </a:xfrm>
          <a:prstGeom prst="roundRect">
            <a:avLst>
              <a:gd name="adj" fmla="val 82398"/>
            </a:avLst>
          </a:prstGeom>
          <a:solidFill>
            <a:srgbClr val="609DFF"/>
          </a:solidFill>
          <a:ln/>
        </p:spPr>
      </p:sp>
      <p:sp>
        <p:nvSpPr>
          <p:cNvPr id="7" name="Text 4"/>
          <p:cNvSpPr/>
          <p:nvPr/>
        </p:nvSpPr>
        <p:spPr>
          <a:xfrm>
            <a:off x="6384965" y="2903577"/>
            <a:ext cx="2242304" cy="280154"/>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RFM Model</a:t>
            </a:r>
            <a:endParaRPr lang="en-US" sz="1750" dirty="0"/>
          </a:p>
        </p:txBody>
      </p:sp>
      <p:sp>
        <p:nvSpPr>
          <p:cNvPr id="8" name="Text 5"/>
          <p:cNvSpPr/>
          <p:nvPr/>
        </p:nvSpPr>
        <p:spPr>
          <a:xfrm>
            <a:off x="6384965" y="3291364"/>
            <a:ext cx="7415451" cy="287060"/>
          </a:xfrm>
          <a:prstGeom prst="rect">
            <a:avLst/>
          </a:prstGeom>
          <a:noFill/>
          <a:ln/>
        </p:spPr>
        <p:txBody>
          <a:bodyPr wrap="non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Based on three key metrics:</a:t>
            </a:r>
            <a:endParaRPr lang="en-US" sz="1400" dirty="0"/>
          </a:p>
        </p:txBody>
      </p:sp>
      <p:sp>
        <p:nvSpPr>
          <p:cNvPr id="9" name="Text 6"/>
          <p:cNvSpPr/>
          <p:nvPr/>
        </p:nvSpPr>
        <p:spPr>
          <a:xfrm>
            <a:off x="6384965" y="3686056"/>
            <a:ext cx="7415451" cy="287060"/>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E2E6E9"/>
                </a:solidFill>
                <a:latin typeface="Merriweather" pitchFamily="34" charset="0"/>
                <a:ea typeface="Merriweather" pitchFamily="34" charset="-122"/>
                <a:cs typeface="Merriweather" pitchFamily="34" charset="-120"/>
              </a:rPr>
              <a:t>Recency:</a:t>
            </a:r>
            <a:r>
              <a:rPr lang="en-US" sz="1400" dirty="0">
                <a:solidFill>
                  <a:srgbClr val="E2E6E9"/>
                </a:solidFill>
                <a:latin typeface="Merriweather" pitchFamily="34" charset="0"/>
                <a:ea typeface="Merriweather" pitchFamily="34" charset="-122"/>
                <a:cs typeface="Merriweather" pitchFamily="34" charset="-120"/>
              </a:rPr>
              <a:t> Days since last purchase.</a:t>
            </a:r>
            <a:endParaRPr lang="en-US" sz="1400" dirty="0"/>
          </a:p>
        </p:txBody>
      </p:sp>
      <p:sp>
        <p:nvSpPr>
          <p:cNvPr id="10" name="Text 7"/>
          <p:cNvSpPr/>
          <p:nvPr/>
        </p:nvSpPr>
        <p:spPr>
          <a:xfrm>
            <a:off x="6384965" y="4035862"/>
            <a:ext cx="7415451" cy="287060"/>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E2E6E9"/>
                </a:solidFill>
                <a:latin typeface="Merriweather" pitchFamily="34" charset="0"/>
                <a:ea typeface="Merriweather" pitchFamily="34" charset="-122"/>
                <a:cs typeface="Merriweather" pitchFamily="34" charset="-120"/>
              </a:rPr>
              <a:t>Frequency:</a:t>
            </a:r>
            <a:r>
              <a:rPr lang="en-US" sz="1400" dirty="0">
                <a:solidFill>
                  <a:srgbClr val="E2E6E9"/>
                </a:solidFill>
                <a:latin typeface="Merriweather" pitchFamily="34" charset="0"/>
                <a:ea typeface="Merriweather" pitchFamily="34" charset="-122"/>
                <a:cs typeface="Merriweather" pitchFamily="34" charset="-120"/>
              </a:rPr>
              <a:t> Total number of purchases.</a:t>
            </a:r>
            <a:endParaRPr lang="en-US" sz="1400" dirty="0"/>
          </a:p>
        </p:txBody>
      </p:sp>
      <p:sp>
        <p:nvSpPr>
          <p:cNvPr id="11" name="Text 8"/>
          <p:cNvSpPr/>
          <p:nvPr/>
        </p:nvSpPr>
        <p:spPr>
          <a:xfrm>
            <a:off x="6384965" y="4385667"/>
            <a:ext cx="7415451" cy="287060"/>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E2E6E9"/>
                </a:solidFill>
                <a:latin typeface="Merriweather" pitchFamily="34" charset="0"/>
                <a:ea typeface="Merriweather" pitchFamily="34" charset="-122"/>
                <a:cs typeface="Merriweather" pitchFamily="34" charset="-120"/>
              </a:rPr>
              <a:t>Monetary:</a:t>
            </a:r>
            <a:r>
              <a:rPr lang="en-US" sz="1400" dirty="0">
                <a:solidFill>
                  <a:srgbClr val="E2E6E9"/>
                </a:solidFill>
                <a:latin typeface="Merriweather" pitchFamily="34" charset="0"/>
                <a:ea typeface="Merriweather" pitchFamily="34" charset="-122"/>
                <a:cs typeface="Merriweather" pitchFamily="34" charset="-120"/>
              </a:rPr>
              <a:t> Total amount spent.</a:t>
            </a:r>
            <a:endParaRPr lang="en-US" sz="1400" dirty="0"/>
          </a:p>
        </p:txBody>
      </p:sp>
      <p:sp>
        <p:nvSpPr>
          <p:cNvPr id="12" name="Shape 9"/>
          <p:cNvSpPr/>
          <p:nvPr/>
        </p:nvSpPr>
        <p:spPr>
          <a:xfrm>
            <a:off x="6114217" y="5054203"/>
            <a:ext cx="7888367" cy="2639973"/>
          </a:xfrm>
          <a:prstGeom prst="roundRect">
            <a:avLst>
              <a:gd name="adj" fmla="val 4156"/>
            </a:avLst>
          </a:prstGeom>
          <a:solidFill>
            <a:srgbClr val="09151A">
              <a:alpha val="95000"/>
            </a:srgbClr>
          </a:solidFill>
          <a:ln w="22860">
            <a:solidFill>
              <a:srgbClr val="194A99"/>
            </a:solidFill>
            <a:prstDash val="solid"/>
          </a:ln>
        </p:spPr>
      </p:sp>
      <p:sp>
        <p:nvSpPr>
          <p:cNvPr id="13" name="Shape 10"/>
          <p:cNvSpPr/>
          <p:nvPr/>
        </p:nvSpPr>
        <p:spPr>
          <a:xfrm>
            <a:off x="6091357" y="5054203"/>
            <a:ext cx="91440" cy="2639973"/>
          </a:xfrm>
          <a:prstGeom prst="roundRect">
            <a:avLst>
              <a:gd name="adj" fmla="val 82398"/>
            </a:avLst>
          </a:prstGeom>
          <a:solidFill>
            <a:srgbClr val="609DFF"/>
          </a:solidFill>
          <a:ln/>
        </p:spPr>
      </p:sp>
      <p:sp>
        <p:nvSpPr>
          <p:cNvPr id="14" name="Text 11"/>
          <p:cNvSpPr/>
          <p:nvPr/>
        </p:nvSpPr>
        <p:spPr>
          <a:xfrm>
            <a:off x="6384965" y="5256371"/>
            <a:ext cx="2520315" cy="280154"/>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Merriweather" pitchFamily="34" charset="0"/>
                <a:ea typeface="Merriweather" pitchFamily="34" charset="-122"/>
                <a:cs typeface="Merriweather" pitchFamily="34" charset="-120"/>
              </a:rPr>
              <a:t>Methodology Overview</a:t>
            </a:r>
            <a:endParaRPr lang="en-US" sz="1750" dirty="0"/>
          </a:p>
        </p:txBody>
      </p:sp>
      <p:sp>
        <p:nvSpPr>
          <p:cNvPr id="15" name="Text 12"/>
          <p:cNvSpPr/>
          <p:nvPr/>
        </p:nvSpPr>
        <p:spPr>
          <a:xfrm>
            <a:off x="6384965" y="5644158"/>
            <a:ext cx="7415451" cy="574119"/>
          </a:xfrm>
          <a:prstGeom prst="rect">
            <a:avLst/>
          </a:prstGeom>
          <a:noFill/>
          <a:ln/>
        </p:spPr>
        <p:txBody>
          <a:bodyPr wrap="square" lIns="0" tIns="0" rIns="0" bIns="0" rtlCol="0" anchor="t"/>
          <a:lstStyle/>
          <a:p>
            <a:pPr marL="342900" indent="-342900" algn="l">
              <a:lnSpc>
                <a:spcPts val="2250"/>
              </a:lnSpc>
              <a:buSzPct val="100000"/>
              <a:buFont typeface="+mj-lt"/>
              <a:buAutoNum type="arabicPeriod"/>
            </a:pPr>
            <a:r>
              <a:rPr lang="en-US" sz="1400" b="1" dirty="0">
                <a:solidFill>
                  <a:srgbClr val="E2E6E9"/>
                </a:solidFill>
                <a:latin typeface="Merriweather" pitchFamily="34" charset="0"/>
                <a:ea typeface="Merriweather" pitchFamily="34" charset="-122"/>
                <a:cs typeface="Merriweather" pitchFamily="34" charset="-120"/>
              </a:rPr>
              <a:t>Data Retrieval:</a:t>
            </a:r>
            <a:r>
              <a:rPr lang="en-US" sz="1400" dirty="0">
                <a:solidFill>
                  <a:srgbClr val="E2E6E9"/>
                </a:solidFill>
                <a:latin typeface="Merriweather" pitchFamily="34" charset="0"/>
                <a:ea typeface="Merriweather" pitchFamily="34" charset="-122"/>
                <a:cs typeface="Merriweather" pitchFamily="34" charset="-120"/>
              </a:rPr>
              <a:t> Extracted Recency, Frequency, and Monetary values for each customer directly from the DWH.</a:t>
            </a:r>
            <a:endParaRPr lang="en-US" sz="1400" dirty="0"/>
          </a:p>
        </p:txBody>
      </p:sp>
      <p:sp>
        <p:nvSpPr>
          <p:cNvPr id="16" name="Text 13"/>
          <p:cNvSpPr/>
          <p:nvPr/>
        </p:nvSpPr>
        <p:spPr>
          <a:xfrm>
            <a:off x="6384965" y="6281023"/>
            <a:ext cx="7415451" cy="574119"/>
          </a:xfrm>
          <a:prstGeom prst="rect">
            <a:avLst/>
          </a:prstGeom>
          <a:noFill/>
          <a:ln/>
        </p:spPr>
        <p:txBody>
          <a:bodyPr wrap="square" lIns="0" tIns="0" rIns="0" bIns="0" rtlCol="0" anchor="t"/>
          <a:lstStyle/>
          <a:p>
            <a:pPr marL="342900" indent="-342900" algn="l">
              <a:lnSpc>
                <a:spcPts val="2250"/>
              </a:lnSpc>
              <a:buSzPct val="100000"/>
              <a:buFont typeface="+mj-lt"/>
              <a:buAutoNum type="arabicPeriod" startAt="2"/>
            </a:pPr>
            <a:r>
              <a:rPr lang="en-US" sz="1400" b="1" dirty="0">
                <a:solidFill>
                  <a:srgbClr val="E2E6E9"/>
                </a:solidFill>
                <a:latin typeface="Merriweather" pitchFamily="34" charset="0"/>
                <a:ea typeface="Merriweather" pitchFamily="34" charset="-122"/>
                <a:cs typeface="Merriweather" pitchFamily="34" charset="-120"/>
              </a:rPr>
              <a:t>Preprocessing:</a:t>
            </a:r>
            <a:r>
              <a:rPr lang="en-US" sz="1400" dirty="0">
                <a:solidFill>
                  <a:srgbClr val="E2E6E9"/>
                </a:solidFill>
                <a:latin typeface="Merriweather" pitchFamily="34" charset="0"/>
                <a:ea typeface="Merriweather" pitchFamily="34" charset="-122"/>
                <a:cs typeface="Merriweather" pitchFamily="34" charset="-120"/>
              </a:rPr>
              <a:t> Applied log transformations and scaling to normalize the data and manage skewness, ensuring robust model performance.</a:t>
            </a:r>
            <a:endParaRPr lang="en-US" sz="1400" dirty="0"/>
          </a:p>
        </p:txBody>
      </p:sp>
      <p:sp>
        <p:nvSpPr>
          <p:cNvPr id="17" name="Text 14"/>
          <p:cNvSpPr/>
          <p:nvPr/>
        </p:nvSpPr>
        <p:spPr>
          <a:xfrm>
            <a:off x="6384965" y="6917888"/>
            <a:ext cx="7415451" cy="574119"/>
          </a:xfrm>
          <a:prstGeom prst="rect">
            <a:avLst/>
          </a:prstGeom>
          <a:noFill/>
          <a:ln/>
        </p:spPr>
        <p:txBody>
          <a:bodyPr wrap="square" lIns="0" tIns="0" rIns="0" bIns="0" rtlCol="0" anchor="t"/>
          <a:lstStyle/>
          <a:p>
            <a:pPr marL="342900" indent="-342900" algn="l">
              <a:lnSpc>
                <a:spcPts val="2250"/>
              </a:lnSpc>
              <a:buSzPct val="100000"/>
              <a:buFont typeface="+mj-lt"/>
              <a:buAutoNum type="arabicPeriod" startAt="3"/>
            </a:pPr>
            <a:r>
              <a:rPr lang="en-US" sz="1400" b="1" dirty="0">
                <a:solidFill>
                  <a:srgbClr val="E2E6E9"/>
                </a:solidFill>
                <a:latin typeface="Merriweather" pitchFamily="34" charset="0"/>
                <a:ea typeface="Merriweather" pitchFamily="34" charset="-122"/>
                <a:cs typeface="Merriweather" pitchFamily="34" charset="-120"/>
              </a:rPr>
              <a:t>Clustering:</a:t>
            </a:r>
            <a:r>
              <a:rPr lang="en-US" sz="1400" dirty="0">
                <a:solidFill>
                  <a:srgbClr val="E2E6E9"/>
                </a:solidFill>
                <a:latin typeface="Merriweather" pitchFamily="34" charset="0"/>
                <a:ea typeface="Merriweather" pitchFamily="34" charset="-122"/>
                <a:cs typeface="Merriweather" pitchFamily="34" charset="-120"/>
              </a:rPr>
              <a:t> Utilized the K-Means algorithm (with k=3) to automatically group customers into distinct, actionable segments based on their purchasing behavior.</a:t>
            </a:r>
            <a:endParaRPr lang="en-US" sz="1400" dirty="0"/>
          </a:p>
        </p:txBody>
      </p:sp>
      <p:sp>
        <p:nvSpPr>
          <p:cNvPr id="18" name="Rectangle 17">
            <a:extLst>
              <a:ext uri="{FF2B5EF4-FFF2-40B4-BE49-F238E27FC236}">
                <a16:creationId xmlns:a16="http://schemas.microsoft.com/office/drawing/2014/main" id="{AA214C27-83C7-479C-AE38-686A928FF554}"/>
              </a:ext>
            </a:extLst>
          </p:cNvPr>
          <p:cNvSpPr/>
          <p:nvPr/>
        </p:nvSpPr>
        <p:spPr>
          <a:xfrm>
            <a:off x="12801600" y="7786806"/>
            <a:ext cx="1828800" cy="3512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01516" y="1129070"/>
            <a:ext cx="12183308" cy="626388"/>
          </a:xfrm>
          <a:prstGeom prst="rect">
            <a:avLst/>
          </a:prstGeom>
          <a:noFill/>
          <a:ln/>
        </p:spPr>
        <p:txBody>
          <a:bodyPr wrap="none" lIns="0" tIns="0" rIns="0" bIns="0" rtlCol="0" anchor="t"/>
          <a:lstStyle/>
          <a:p>
            <a:pPr marL="0" indent="0" algn="l">
              <a:lnSpc>
                <a:spcPts val="4900"/>
              </a:lnSpc>
              <a:buNone/>
            </a:pPr>
            <a:r>
              <a:rPr lang="en-US" sz="3900" dirty="0">
                <a:solidFill>
                  <a:srgbClr val="F5F0F0"/>
                </a:solidFill>
                <a:latin typeface="Merriweather" pitchFamily="34" charset="0"/>
                <a:ea typeface="Merriweather" pitchFamily="34" charset="-122"/>
                <a:cs typeface="Merriweather" pitchFamily="34" charset="-120"/>
              </a:rPr>
              <a:t>The Three Customer Segments &amp; Strategic Actions</a:t>
            </a:r>
            <a:endParaRPr lang="en-US" sz="3900" dirty="0"/>
          </a:p>
        </p:txBody>
      </p:sp>
      <p:sp>
        <p:nvSpPr>
          <p:cNvPr id="3" name="Text 1"/>
          <p:cNvSpPr/>
          <p:nvPr/>
        </p:nvSpPr>
        <p:spPr>
          <a:xfrm>
            <a:off x="701516" y="2156222"/>
            <a:ext cx="13227368" cy="320516"/>
          </a:xfrm>
          <a:prstGeom prst="rect">
            <a:avLst/>
          </a:prstGeom>
          <a:noFill/>
          <a:ln/>
        </p:spPr>
        <p:txBody>
          <a:bodyPr wrap="non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Our K-Means clustering analysis revealed three distinct customer segments, each requiring tailored engagement strategies.</a:t>
            </a:r>
            <a:endParaRPr lang="en-US" sz="1550" dirty="0"/>
          </a:p>
        </p:txBody>
      </p:sp>
      <p:sp>
        <p:nvSpPr>
          <p:cNvPr id="4" name="Shape 2"/>
          <p:cNvSpPr/>
          <p:nvPr/>
        </p:nvSpPr>
        <p:spPr>
          <a:xfrm>
            <a:off x="701516" y="2702123"/>
            <a:ext cx="4275534" cy="4398407"/>
          </a:xfrm>
          <a:prstGeom prst="roundRect">
            <a:avLst>
              <a:gd name="adj" fmla="val 1969"/>
            </a:avLst>
          </a:prstGeom>
          <a:solidFill>
            <a:srgbClr val="09151A">
              <a:alpha val="95000"/>
            </a:srgbClr>
          </a:solidFill>
          <a:ln w="22860">
            <a:solidFill>
              <a:srgbClr val="194A99"/>
            </a:solidFill>
            <a:prstDash val="solid"/>
          </a:ln>
        </p:spPr>
      </p:sp>
      <p:pic>
        <p:nvPicPr>
          <p:cNvPr id="5" name="Image 0" descr="preencoded.png"/>
          <p:cNvPicPr>
            <a:picLocks noChangeAspect="1"/>
          </p:cNvPicPr>
          <p:nvPr/>
        </p:nvPicPr>
        <p:blipFill>
          <a:blip r:embed="rId3"/>
          <a:stretch>
            <a:fillRect/>
          </a:stretch>
        </p:blipFill>
        <p:spPr>
          <a:xfrm>
            <a:off x="604123" y="2604730"/>
            <a:ext cx="240506" cy="240506"/>
          </a:xfrm>
          <a:prstGeom prst="rect">
            <a:avLst/>
          </a:prstGeom>
        </p:spPr>
      </p:pic>
      <p:pic>
        <p:nvPicPr>
          <p:cNvPr id="6" name="Image 1" descr="preencoded.png"/>
          <p:cNvPicPr>
            <a:picLocks noChangeAspect="1"/>
          </p:cNvPicPr>
          <p:nvPr/>
        </p:nvPicPr>
        <p:blipFill>
          <a:blip r:embed="rId4"/>
          <a:stretch>
            <a:fillRect/>
          </a:stretch>
        </p:blipFill>
        <p:spPr>
          <a:xfrm>
            <a:off x="4833938" y="6957417"/>
            <a:ext cx="240506" cy="240506"/>
          </a:xfrm>
          <a:prstGeom prst="rect">
            <a:avLst/>
          </a:prstGeom>
        </p:spPr>
      </p:pic>
      <p:sp>
        <p:nvSpPr>
          <p:cNvPr id="7" name="Text 3"/>
          <p:cNvSpPr/>
          <p:nvPr/>
        </p:nvSpPr>
        <p:spPr>
          <a:xfrm>
            <a:off x="1025009" y="3025616"/>
            <a:ext cx="3592592" cy="313134"/>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Segment 0: "At-Risk / Lapsed"</a:t>
            </a:r>
            <a:endParaRPr lang="en-US" sz="1950" dirty="0"/>
          </a:p>
        </p:txBody>
      </p:sp>
      <p:sp>
        <p:nvSpPr>
          <p:cNvPr id="8" name="Text 4"/>
          <p:cNvSpPr/>
          <p:nvPr/>
        </p:nvSpPr>
        <p:spPr>
          <a:xfrm>
            <a:off x="1025009" y="3459004"/>
            <a:ext cx="3628549" cy="1282065"/>
          </a:xfrm>
          <a:prstGeom prst="rect">
            <a:avLst/>
          </a:prstGeom>
          <a:noFill/>
          <a:ln/>
        </p:spPr>
        <p:txBody>
          <a:bodyPr wrap="square" lIns="0" tIns="0" rIns="0" bIns="0" rtlCol="0" anchor="t"/>
          <a:lstStyle/>
          <a:p>
            <a:pPr marL="0" indent="0" algn="l">
              <a:lnSpc>
                <a:spcPts val="2500"/>
              </a:lnSpc>
              <a:buNone/>
            </a:pPr>
            <a:r>
              <a:rPr lang="en-US" sz="1550" b="1" dirty="0">
                <a:solidFill>
                  <a:srgbClr val="E2E6E9"/>
                </a:solidFill>
                <a:latin typeface="Merriweather" pitchFamily="34" charset="0"/>
                <a:ea typeface="Merriweather" pitchFamily="34" charset="-122"/>
                <a:cs typeface="Merriweather" pitchFamily="34" charset="-120"/>
              </a:rPr>
              <a:t>Profile:</a:t>
            </a:r>
            <a:r>
              <a:rPr lang="en-US" sz="1550" dirty="0">
                <a:solidFill>
                  <a:srgbClr val="E2E6E9"/>
                </a:solidFill>
                <a:latin typeface="Merriweather" pitchFamily="34" charset="0"/>
                <a:ea typeface="Merriweather" pitchFamily="34" charset="-122"/>
                <a:cs typeface="Merriweather" pitchFamily="34" charset="-120"/>
              </a:rPr>
              <a:t> These customers have an average recency of </a:t>
            </a:r>
            <a:r>
              <a:rPr lang="en-US" sz="1550" dirty="0">
                <a:solidFill>
                  <a:srgbClr val="609DFF"/>
                </a:solidFill>
                <a:latin typeface="Merriweather" pitchFamily="34" charset="0"/>
                <a:ea typeface="Merriweather" pitchFamily="34" charset="-122"/>
                <a:cs typeface="Merriweather" pitchFamily="34" charset="-120"/>
              </a:rPr>
              <a:t>205 days</a:t>
            </a:r>
            <a:r>
              <a:rPr lang="en-US" sz="1550" dirty="0">
                <a:solidFill>
                  <a:srgbClr val="E2E6E9"/>
                </a:solidFill>
                <a:latin typeface="Merriweather" pitchFamily="34" charset="0"/>
                <a:ea typeface="Merriweather" pitchFamily="34" charset="-122"/>
                <a:cs typeface="Merriweather" pitchFamily="34" charset="-120"/>
              </a:rPr>
              <a:t>, characterized by low frequency and minimal spend.</a:t>
            </a:r>
            <a:endParaRPr lang="en-US" sz="1550" dirty="0"/>
          </a:p>
        </p:txBody>
      </p:sp>
      <p:sp>
        <p:nvSpPr>
          <p:cNvPr id="9" name="Text 5"/>
          <p:cNvSpPr/>
          <p:nvPr/>
        </p:nvSpPr>
        <p:spPr>
          <a:xfrm>
            <a:off x="1025009" y="4861322"/>
            <a:ext cx="3628549" cy="1282065"/>
          </a:xfrm>
          <a:prstGeom prst="rect">
            <a:avLst/>
          </a:prstGeom>
          <a:noFill/>
          <a:ln/>
        </p:spPr>
        <p:txBody>
          <a:bodyPr wrap="square" lIns="0" tIns="0" rIns="0" bIns="0" rtlCol="0" anchor="t"/>
          <a:lstStyle/>
          <a:p>
            <a:pPr marL="0" indent="0" algn="l">
              <a:lnSpc>
                <a:spcPts val="2500"/>
              </a:lnSpc>
              <a:buNone/>
            </a:pPr>
            <a:r>
              <a:rPr lang="en-US" sz="1550" b="1" dirty="0">
                <a:solidFill>
                  <a:srgbClr val="E2E6E9"/>
                </a:solidFill>
                <a:latin typeface="Merriweather" pitchFamily="34" charset="0"/>
                <a:ea typeface="Merriweather" pitchFamily="34" charset="-122"/>
                <a:cs typeface="Merriweather" pitchFamily="34" charset="-120"/>
              </a:rPr>
              <a:t>Action:</a:t>
            </a:r>
            <a:r>
              <a:rPr lang="en-US" sz="1550" dirty="0">
                <a:solidFill>
                  <a:srgbClr val="E2E6E9"/>
                </a:solidFill>
                <a:latin typeface="Merriweather" pitchFamily="34" charset="0"/>
                <a:ea typeface="Merriweather" pitchFamily="34" charset="-122"/>
                <a:cs typeface="Merriweather" pitchFamily="34" charset="-120"/>
              </a:rPr>
              <a:t> Implement targeted "win-back" campaigns, such as special discounts or personalized offers, to re-engage them.</a:t>
            </a:r>
            <a:endParaRPr lang="en-US" sz="1550" dirty="0"/>
          </a:p>
        </p:txBody>
      </p:sp>
      <p:sp>
        <p:nvSpPr>
          <p:cNvPr id="10" name="Shape 6"/>
          <p:cNvSpPr/>
          <p:nvPr/>
        </p:nvSpPr>
        <p:spPr>
          <a:xfrm>
            <a:off x="5177433" y="2702123"/>
            <a:ext cx="4275534" cy="4398407"/>
          </a:xfrm>
          <a:prstGeom prst="roundRect">
            <a:avLst>
              <a:gd name="adj" fmla="val 1969"/>
            </a:avLst>
          </a:prstGeom>
          <a:solidFill>
            <a:srgbClr val="09151A">
              <a:alpha val="95000"/>
            </a:srgbClr>
          </a:solidFill>
          <a:ln w="22860">
            <a:solidFill>
              <a:srgbClr val="194A99"/>
            </a:solidFill>
            <a:prstDash val="solid"/>
          </a:ln>
        </p:spPr>
      </p:sp>
      <p:pic>
        <p:nvPicPr>
          <p:cNvPr id="11" name="Image 2" descr="preencoded.png"/>
          <p:cNvPicPr>
            <a:picLocks noChangeAspect="1"/>
          </p:cNvPicPr>
          <p:nvPr/>
        </p:nvPicPr>
        <p:blipFill>
          <a:blip r:embed="rId3"/>
          <a:stretch>
            <a:fillRect/>
          </a:stretch>
        </p:blipFill>
        <p:spPr>
          <a:xfrm>
            <a:off x="5080040" y="2604730"/>
            <a:ext cx="240506" cy="240506"/>
          </a:xfrm>
          <a:prstGeom prst="rect">
            <a:avLst/>
          </a:prstGeom>
        </p:spPr>
      </p:pic>
      <p:pic>
        <p:nvPicPr>
          <p:cNvPr id="12" name="Image 3" descr="preencoded.png"/>
          <p:cNvPicPr>
            <a:picLocks noChangeAspect="1"/>
          </p:cNvPicPr>
          <p:nvPr/>
        </p:nvPicPr>
        <p:blipFill>
          <a:blip r:embed="rId4"/>
          <a:stretch>
            <a:fillRect/>
          </a:stretch>
        </p:blipFill>
        <p:spPr>
          <a:xfrm>
            <a:off x="9309854" y="6957417"/>
            <a:ext cx="240506" cy="240506"/>
          </a:xfrm>
          <a:prstGeom prst="rect">
            <a:avLst/>
          </a:prstGeom>
        </p:spPr>
      </p:pic>
      <p:sp>
        <p:nvSpPr>
          <p:cNvPr id="13" name="Text 7"/>
          <p:cNvSpPr/>
          <p:nvPr/>
        </p:nvSpPr>
        <p:spPr>
          <a:xfrm>
            <a:off x="5500926" y="3025616"/>
            <a:ext cx="3615333" cy="313134"/>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Segment 1: "Loyal Customers"</a:t>
            </a:r>
            <a:endParaRPr lang="en-US" sz="1950" dirty="0"/>
          </a:p>
        </p:txBody>
      </p:sp>
      <p:sp>
        <p:nvSpPr>
          <p:cNvPr id="14" name="Text 8"/>
          <p:cNvSpPr/>
          <p:nvPr/>
        </p:nvSpPr>
        <p:spPr>
          <a:xfrm>
            <a:off x="5500926" y="3459004"/>
            <a:ext cx="3628549" cy="1602581"/>
          </a:xfrm>
          <a:prstGeom prst="rect">
            <a:avLst/>
          </a:prstGeom>
          <a:noFill/>
          <a:ln/>
        </p:spPr>
        <p:txBody>
          <a:bodyPr wrap="square" lIns="0" tIns="0" rIns="0" bIns="0" rtlCol="0" anchor="t"/>
          <a:lstStyle/>
          <a:p>
            <a:pPr marL="0" indent="0" algn="l">
              <a:lnSpc>
                <a:spcPts val="2500"/>
              </a:lnSpc>
              <a:buNone/>
            </a:pPr>
            <a:r>
              <a:rPr lang="en-US" sz="1550" b="1" dirty="0">
                <a:solidFill>
                  <a:srgbClr val="E2E6E9"/>
                </a:solidFill>
                <a:latin typeface="Merriweather" pitchFamily="34" charset="0"/>
                <a:ea typeface="Merriweather" pitchFamily="34" charset="-122"/>
                <a:cs typeface="Merriweather" pitchFamily="34" charset="-120"/>
              </a:rPr>
              <a:t>Profile:</a:t>
            </a:r>
            <a:r>
              <a:rPr lang="en-US" sz="1550" dirty="0">
                <a:solidFill>
                  <a:srgbClr val="E2E6E9"/>
                </a:solidFill>
                <a:latin typeface="Merriweather" pitchFamily="34" charset="0"/>
                <a:ea typeface="Merriweather" pitchFamily="34" charset="-122"/>
                <a:cs typeface="Merriweather" pitchFamily="34" charset="-120"/>
              </a:rPr>
              <a:t> While showing high recency (avg. </a:t>
            </a:r>
            <a:r>
              <a:rPr lang="en-US" sz="1550" dirty="0">
                <a:solidFill>
                  <a:srgbClr val="609DFF"/>
                </a:solidFill>
                <a:latin typeface="Merriweather" pitchFamily="34" charset="0"/>
                <a:ea typeface="Merriweather" pitchFamily="34" charset="-122"/>
                <a:cs typeface="Merriweather" pitchFamily="34" charset="-120"/>
              </a:rPr>
              <a:t>141 days</a:t>
            </a:r>
            <a:r>
              <a:rPr lang="en-US" sz="1550" dirty="0">
                <a:solidFill>
                  <a:srgbClr val="E2E6E9"/>
                </a:solidFill>
                <a:latin typeface="Merriweather" pitchFamily="34" charset="0"/>
                <a:ea typeface="Merriweather" pitchFamily="34" charset="-122"/>
                <a:cs typeface="Merriweather" pitchFamily="34" charset="-120"/>
              </a:rPr>
              <a:t>), these customers have demonstrated significant spend (</a:t>
            </a:r>
            <a:r>
              <a:rPr lang="en-US" sz="1550" dirty="0">
                <a:solidFill>
                  <a:srgbClr val="609DFF"/>
                </a:solidFill>
                <a:latin typeface="Merriweather" pitchFamily="34" charset="0"/>
                <a:ea typeface="Merriweather" pitchFamily="34" charset="-122"/>
                <a:cs typeface="Merriweather" pitchFamily="34" charset="-120"/>
              </a:rPr>
              <a:t>$1,238</a:t>
            </a:r>
            <a:r>
              <a:rPr lang="en-US" sz="1550" dirty="0">
                <a:solidFill>
                  <a:srgbClr val="E2E6E9"/>
                </a:solidFill>
                <a:latin typeface="Merriweather" pitchFamily="34" charset="0"/>
                <a:ea typeface="Merriweather" pitchFamily="34" charset="-122"/>
                <a:cs typeface="Merriweather" pitchFamily="34" charset="-120"/>
              </a:rPr>
              <a:t>). Their recency suggests potential churn.</a:t>
            </a:r>
            <a:endParaRPr lang="en-US" sz="1550" dirty="0"/>
          </a:p>
        </p:txBody>
      </p:sp>
      <p:sp>
        <p:nvSpPr>
          <p:cNvPr id="15" name="Text 9"/>
          <p:cNvSpPr/>
          <p:nvPr/>
        </p:nvSpPr>
        <p:spPr>
          <a:xfrm>
            <a:off x="5500926" y="5181838"/>
            <a:ext cx="3628549" cy="1282065"/>
          </a:xfrm>
          <a:prstGeom prst="rect">
            <a:avLst/>
          </a:prstGeom>
          <a:noFill/>
          <a:ln/>
        </p:spPr>
        <p:txBody>
          <a:bodyPr wrap="square" lIns="0" tIns="0" rIns="0" bIns="0" rtlCol="0" anchor="t"/>
          <a:lstStyle/>
          <a:p>
            <a:pPr marL="0" indent="0" algn="l">
              <a:lnSpc>
                <a:spcPts val="2500"/>
              </a:lnSpc>
              <a:buNone/>
            </a:pPr>
            <a:r>
              <a:rPr lang="en-US" sz="1550" b="1" dirty="0">
                <a:solidFill>
                  <a:srgbClr val="E2E6E9"/>
                </a:solidFill>
                <a:latin typeface="Merriweather" pitchFamily="34" charset="0"/>
                <a:ea typeface="Merriweather" pitchFamily="34" charset="-122"/>
                <a:cs typeface="Merriweather" pitchFamily="34" charset="-120"/>
              </a:rPr>
              <a:t>Action:</a:t>
            </a:r>
            <a:r>
              <a:rPr lang="en-US" sz="1550" dirty="0">
                <a:solidFill>
                  <a:srgbClr val="E2E6E9"/>
                </a:solidFill>
                <a:latin typeface="Merriweather" pitchFamily="34" charset="0"/>
                <a:ea typeface="Merriweather" pitchFamily="34" charset="-122"/>
                <a:cs typeface="Merriweather" pitchFamily="34" charset="-120"/>
              </a:rPr>
              <a:t> Focus on re-engagement strategies to prevent churn, perhaps through exclusive previews or early access to new products.</a:t>
            </a:r>
            <a:endParaRPr lang="en-US" sz="1550" dirty="0"/>
          </a:p>
        </p:txBody>
      </p:sp>
      <p:sp>
        <p:nvSpPr>
          <p:cNvPr id="16" name="Shape 10"/>
          <p:cNvSpPr/>
          <p:nvPr/>
        </p:nvSpPr>
        <p:spPr>
          <a:xfrm>
            <a:off x="9653349" y="2702123"/>
            <a:ext cx="4275534" cy="4398407"/>
          </a:xfrm>
          <a:prstGeom prst="roundRect">
            <a:avLst>
              <a:gd name="adj" fmla="val 1969"/>
            </a:avLst>
          </a:prstGeom>
          <a:solidFill>
            <a:srgbClr val="09151A">
              <a:alpha val="95000"/>
            </a:srgbClr>
          </a:solidFill>
          <a:ln w="22860">
            <a:solidFill>
              <a:srgbClr val="194A99"/>
            </a:solidFill>
            <a:prstDash val="solid"/>
          </a:ln>
        </p:spPr>
      </p:sp>
      <p:pic>
        <p:nvPicPr>
          <p:cNvPr id="17" name="Image 4" descr="preencoded.png"/>
          <p:cNvPicPr>
            <a:picLocks noChangeAspect="1"/>
          </p:cNvPicPr>
          <p:nvPr/>
        </p:nvPicPr>
        <p:blipFill>
          <a:blip r:embed="rId3"/>
          <a:stretch>
            <a:fillRect/>
          </a:stretch>
        </p:blipFill>
        <p:spPr>
          <a:xfrm>
            <a:off x="9555956" y="2604730"/>
            <a:ext cx="240506" cy="240506"/>
          </a:xfrm>
          <a:prstGeom prst="rect">
            <a:avLst/>
          </a:prstGeom>
        </p:spPr>
      </p:pic>
      <p:pic>
        <p:nvPicPr>
          <p:cNvPr id="18" name="Image 5" descr="preencoded.png"/>
          <p:cNvPicPr>
            <a:picLocks noChangeAspect="1"/>
          </p:cNvPicPr>
          <p:nvPr/>
        </p:nvPicPr>
        <p:blipFill>
          <a:blip r:embed="rId4"/>
          <a:stretch>
            <a:fillRect/>
          </a:stretch>
        </p:blipFill>
        <p:spPr>
          <a:xfrm>
            <a:off x="13785771" y="6957417"/>
            <a:ext cx="240506" cy="240506"/>
          </a:xfrm>
          <a:prstGeom prst="rect">
            <a:avLst/>
          </a:prstGeom>
        </p:spPr>
      </p:pic>
      <p:sp>
        <p:nvSpPr>
          <p:cNvPr id="19" name="Text 11"/>
          <p:cNvSpPr/>
          <p:nvPr/>
        </p:nvSpPr>
        <p:spPr>
          <a:xfrm>
            <a:off x="9976842" y="3025616"/>
            <a:ext cx="3628549" cy="626269"/>
          </a:xfrm>
          <a:prstGeom prst="rect">
            <a:avLst/>
          </a:prstGeom>
          <a:noFill/>
          <a:ln/>
        </p:spPr>
        <p:txBody>
          <a:bodyPr wrap="squar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Segment 2: "Champions / Recent VIPs"</a:t>
            </a:r>
            <a:endParaRPr lang="en-US" sz="1950" dirty="0"/>
          </a:p>
        </p:txBody>
      </p:sp>
      <p:sp>
        <p:nvSpPr>
          <p:cNvPr id="20" name="Text 12"/>
          <p:cNvSpPr/>
          <p:nvPr/>
        </p:nvSpPr>
        <p:spPr>
          <a:xfrm>
            <a:off x="9976842" y="3772138"/>
            <a:ext cx="3628549" cy="1282065"/>
          </a:xfrm>
          <a:prstGeom prst="rect">
            <a:avLst/>
          </a:prstGeom>
          <a:noFill/>
          <a:ln/>
        </p:spPr>
        <p:txBody>
          <a:bodyPr wrap="square" lIns="0" tIns="0" rIns="0" bIns="0" rtlCol="0" anchor="t"/>
          <a:lstStyle/>
          <a:p>
            <a:pPr marL="0" indent="0" algn="l">
              <a:lnSpc>
                <a:spcPts val="2500"/>
              </a:lnSpc>
              <a:buNone/>
            </a:pPr>
            <a:r>
              <a:rPr lang="en-US" sz="1550" b="1" dirty="0">
                <a:solidFill>
                  <a:srgbClr val="E2E6E9"/>
                </a:solidFill>
                <a:latin typeface="Merriweather" pitchFamily="34" charset="0"/>
                <a:ea typeface="Merriweather" pitchFamily="34" charset="-122"/>
                <a:cs typeface="Merriweather" pitchFamily="34" charset="-120"/>
              </a:rPr>
              <a:t>Profile:</a:t>
            </a:r>
            <a:r>
              <a:rPr lang="en-US" sz="1550" dirty="0">
                <a:solidFill>
                  <a:srgbClr val="E2E6E9"/>
                </a:solidFill>
                <a:latin typeface="Merriweather" pitchFamily="34" charset="0"/>
                <a:ea typeface="Merriweather" pitchFamily="34" charset="-122"/>
                <a:cs typeface="Merriweather" pitchFamily="34" charset="-120"/>
              </a:rPr>
              <a:t> Our most valuable segment, with very low recency (avg. </a:t>
            </a:r>
            <a:r>
              <a:rPr lang="en-US" sz="1550" dirty="0">
                <a:solidFill>
                  <a:srgbClr val="609DFF"/>
                </a:solidFill>
                <a:latin typeface="Merriweather" pitchFamily="34" charset="0"/>
                <a:ea typeface="Merriweather" pitchFamily="34" charset="-122"/>
                <a:cs typeface="Merriweather" pitchFamily="34" charset="-120"/>
              </a:rPr>
              <a:t>19 days</a:t>
            </a:r>
            <a:r>
              <a:rPr lang="en-US" sz="1550" dirty="0">
                <a:solidFill>
                  <a:srgbClr val="E2E6E9"/>
                </a:solidFill>
                <a:latin typeface="Merriweather" pitchFamily="34" charset="0"/>
                <a:ea typeface="Merriweather" pitchFamily="34" charset="-122"/>
                <a:cs typeface="Merriweather" pitchFamily="34" charset="-120"/>
              </a:rPr>
              <a:t>), high frequency, and high spend (</a:t>
            </a:r>
            <a:r>
              <a:rPr lang="en-US" sz="1550" dirty="0">
                <a:solidFill>
                  <a:srgbClr val="609DFF"/>
                </a:solidFill>
                <a:latin typeface="Merriweather" pitchFamily="34" charset="0"/>
                <a:ea typeface="Merriweather" pitchFamily="34" charset="-122"/>
                <a:cs typeface="Merriweather" pitchFamily="34" charset="-120"/>
              </a:rPr>
              <a:t>$1,042</a:t>
            </a:r>
            <a:r>
              <a:rPr lang="en-US" sz="1550" dirty="0">
                <a:solidFill>
                  <a:srgbClr val="E2E6E9"/>
                </a:solidFill>
                <a:latin typeface="Merriweather" pitchFamily="34" charset="0"/>
                <a:ea typeface="Merriweather" pitchFamily="34" charset="-122"/>
                <a:cs typeface="Merriweather" pitchFamily="34" charset="-120"/>
              </a:rPr>
              <a:t>).</a:t>
            </a:r>
            <a:endParaRPr lang="en-US" sz="1550" dirty="0"/>
          </a:p>
        </p:txBody>
      </p:sp>
      <p:sp>
        <p:nvSpPr>
          <p:cNvPr id="21" name="Text 13"/>
          <p:cNvSpPr/>
          <p:nvPr/>
        </p:nvSpPr>
        <p:spPr>
          <a:xfrm>
            <a:off x="9976842" y="5174456"/>
            <a:ext cx="3628549" cy="1602581"/>
          </a:xfrm>
          <a:prstGeom prst="rect">
            <a:avLst/>
          </a:prstGeom>
          <a:noFill/>
          <a:ln/>
        </p:spPr>
        <p:txBody>
          <a:bodyPr wrap="square" lIns="0" tIns="0" rIns="0" bIns="0" rtlCol="0" anchor="t"/>
          <a:lstStyle/>
          <a:p>
            <a:pPr marL="0" indent="0" algn="l">
              <a:lnSpc>
                <a:spcPts val="2500"/>
              </a:lnSpc>
              <a:buNone/>
            </a:pPr>
            <a:r>
              <a:rPr lang="en-US" sz="1550" b="1" dirty="0">
                <a:solidFill>
                  <a:srgbClr val="E2E6E9"/>
                </a:solidFill>
                <a:latin typeface="Merriweather" pitchFamily="34" charset="0"/>
                <a:ea typeface="Merriweather" pitchFamily="34" charset="-122"/>
                <a:cs typeface="Merriweather" pitchFamily="34" charset="-120"/>
              </a:rPr>
              <a:t>Action:</a:t>
            </a:r>
            <a:r>
              <a:rPr lang="en-US" sz="1550" dirty="0">
                <a:solidFill>
                  <a:srgbClr val="E2E6E9"/>
                </a:solidFill>
                <a:latin typeface="Merriweather" pitchFamily="34" charset="0"/>
                <a:ea typeface="Merriweather" pitchFamily="34" charset="-122"/>
                <a:cs typeface="Merriweather" pitchFamily="34" charset="-120"/>
              </a:rPr>
              <a:t> Reward their loyalty with VIP treatment, exclusive loyalty programs, and personalized communication to foster continued engagement.</a:t>
            </a:r>
            <a:endParaRPr lang="en-US" sz="1550" dirty="0"/>
          </a:p>
        </p:txBody>
      </p:sp>
      <p:sp>
        <p:nvSpPr>
          <p:cNvPr id="22" name="Rectangle 21">
            <a:extLst>
              <a:ext uri="{FF2B5EF4-FFF2-40B4-BE49-F238E27FC236}">
                <a16:creationId xmlns:a16="http://schemas.microsoft.com/office/drawing/2014/main" id="{1B56063D-AEAF-4F5B-A1B6-80051A8E0D96}"/>
              </a:ext>
            </a:extLst>
          </p:cNvPr>
          <p:cNvSpPr/>
          <p:nvPr/>
        </p:nvSpPr>
        <p:spPr>
          <a:xfrm>
            <a:off x="12801600" y="7786806"/>
            <a:ext cx="1828800" cy="3512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8870" y="876657"/>
            <a:ext cx="6403181" cy="636151"/>
          </a:xfrm>
          <a:prstGeom prst="rect">
            <a:avLst/>
          </a:prstGeom>
          <a:noFill/>
          <a:ln/>
        </p:spPr>
        <p:txBody>
          <a:bodyPr wrap="none" lIns="0" tIns="0" rIns="0" bIns="0" rtlCol="0" anchor="t"/>
          <a:lstStyle/>
          <a:p>
            <a:pPr marL="0" indent="0" algn="l">
              <a:lnSpc>
                <a:spcPts val="5000"/>
              </a:lnSpc>
              <a:buNone/>
            </a:pPr>
            <a:r>
              <a:rPr lang="en-US" sz="4000" dirty="0">
                <a:solidFill>
                  <a:srgbClr val="F5F0F0"/>
                </a:solidFill>
                <a:latin typeface="Merriweather" pitchFamily="34" charset="0"/>
                <a:ea typeface="Merriweather" pitchFamily="34" charset="-122"/>
                <a:cs typeface="Merriweather" pitchFamily="34" charset="-120"/>
              </a:rPr>
              <a:t>Conclusion &amp; Future Work</a:t>
            </a:r>
            <a:endParaRPr lang="en-US" sz="4000" dirty="0"/>
          </a:p>
        </p:txBody>
      </p:sp>
      <p:sp>
        <p:nvSpPr>
          <p:cNvPr id="4" name="Text 1"/>
          <p:cNvSpPr/>
          <p:nvPr/>
        </p:nvSpPr>
        <p:spPr>
          <a:xfrm>
            <a:off x="6198870" y="1818084"/>
            <a:ext cx="7719060" cy="651510"/>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This project successfully delivered a comprehensive data warehousing solution, empowering informed decision-making.</a:t>
            </a:r>
            <a:endParaRPr lang="en-US" sz="1600" dirty="0"/>
          </a:p>
        </p:txBody>
      </p:sp>
      <p:sp>
        <p:nvSpPr>
          <p:cNvPr id="5" name="Text 2"/>
          <p:cNvSpPr/>
          <p:nvPr/>
        </p:nvSpPr>
        <p:spPr>
          <a:xfrm>
            <a:off x="6198870" y="2774871"/>
            <a:ext cx="2722007" cy="318016"/>
          </a:xfrm>
          <a:prstGeom prst="rect">
            <a:avLst/>
          </a:prstGeom>
          <a:noFill/>
          <a:ln/>
        </p:spPr>
        <p:txBody>
          <a:bodyPr wrap="none" lIns="0" tIns="0" rIns="0" bIns="0" rtlCol="0" anchor="t"/>
          <a:lstStyle/>
          <a:p>
            <a:pPr marL="0" indent="0" algn="l">
              <a:lnSpc>
                <a:spcPts val="2500"/>
              </a:lnSpc>
              <a:buNone/>
            </a:pPr>
            <a:r>
              <a:rPr lang="en-US" sz="2000" dirty="0">
                <a:solidFill>
                  <a:srgbClr val="F5F0F0"/>
                </a:solidFill>
                <a:latin typeface="Merriweather" pitchFamily="34" charset="0"/>
                <a:ea typeface="Merriweather" pitchFamily="34" charset="-122"/>
                <a:cs typeface="Merriweather" pitchFamily="34" charset="-120"/>
              </a:rPr>
              <a:t>Key Accomplishments</a:t>
            </a:r>
            <a:endParaRPr lang="en-US" sz="2000" dirty="0"/>
          </a:p>
        </p:txBody>
      </p:sp>
      <p:sp>
        <p:nvSpPr>
          <p:cNvPr id="6" name="Text 3"/>
          <p:cNvSpPr/>
          <p:nvPr/>
        </p:nvSpPr>
        <p:spPr>
          <a:xfrm>
            <a:off x="6198870" y="3398163"/>
            <a:ext cx="7719060" cy="977265"/>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E2E6E9"/>
                </a:solidFill>
                <a:latin typeface="Merriweather" pitchFamily="34" charset="0"/>
                <a:ea typeface="Merriweather" pitchFamily="34" charset="-122"/>
                <a:cs typeface="Merriweather" pitchFamily="34" charset="-120"/>
              </a:rPr>
              <a:t>Successfully implemented an end-to-end data warehouse, encompassing raw data extraction, meticulous ETL processes, and advanced analytical capabilities.</a:t>
            </a:r>
            <a:endParaRPr lang="en-US" sz="1600" dirty="0"/>
          </a:p>
        </p:txBody>
      </p:sp>
      <p:sp>
        <p:nvSpPr>
          <p:cNvPr id="7" name="Text 4"/>
          <p:cNvSpPr/>
          <p:nvPr/>
        </p:nvSpPr>
        <p:spPr>
          <a:xfrm>
            <a:off x="6198870" y="4446627"/>
            <a:ext cx="7719060" cy="977265"/>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E2E6E9"/>
                </a:solidFill>
                <a:latin typeface="Merriweather" pitchFamily="34" charset="0"/>
                <a:ea typeface="Merriweather" pitchFamily="34" charset="-122"/>
                <a:cs typeface="Merriweather" pitchFamily="34" charset="-120"/>
              </a:rPr>
              <a:t>The system effectively answers "What happened?" through dynamic Power BI dashboards and addresses "Who are our customers?" via sophisticated Machine Learning segmentation.</a:t>
            </a:r>
            <a:endParaRPr lang="en-US" sz="1600" dirty="0"/>
          </a:p>
        </p:txBody>
      </p:sp>
      <p:sp>
        <p:nvSpPr>
          <p:cNvPr id="8" name="Text 5"/>
          <p:cNvSpPr/>
          <p:nvPr/>
        </p:nvSpPr>
        <p:spPr>
          <a:xfrm>
            <a:off x="6198870" y="5495092"/>
            <a:ext cx="7719060" cy="651510"/>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E2E6E9"/>
                </a:solidFill>
                <a:latin typeface="Merriweather" pitchFamily="34" charset="0"/>
                <a:ea typeface="Merriweather" pitchFamily="34" charset="-122"/>
                <a:cs typeface="Merriweather" pitchFamily="34" charset="-120"/>
              </a:rPr>
              <a:t>This integrated approach transforms raw e-commerce data into actionable business intelligence.</a:t>
            </a:r>
            <a:endParaRPr lang="en-US" sz="1600" dirty="0"/>
          </a:p>
        </p:txBody>
      </p:sp>
      <p:sp>
        <p:nvSpPr>
          <p:cNvPr id="9" name="Text 6"/>
          <p:cNvSpPr/>
          <p:nvPr/>
        </p:nvSpPr>
        <p:spPr>
          <a:xfrm>
            <a:off x="6198870" y="6375559"/>
            <a:ext cx="7719060" cy="977265"/>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This robust foundation enables exciting future possibilities, including the development of predictive models for sales forecasting and customer churn prediction, further enhancing our strategic capabilities.</a:t>
            </a:r>
            <a:endParaRPr lang="en-US" sz="1600" dirty="0"/>
          </a:p>
        </p:txBody>
      </p:sp>
      <p:sp>
        <p:nvSpPr>
          <p:cNvPr id="10" name="Rectangle 9">
            <a:extLst>
              <a:ext uri="{FF2B5EF4-FFF2-40B4-BE49-F238E27FC236}">
                <a16:creationId xmlns:a16="http://schemas.microsoft.com/office/drawing/2014/main" id="{381D5EC5-595B-4904-8A92-290341A5AF48}"/>
              </a:ext>
            </a:extLst>
          </p:cNvPr>
          <p:cNvSpPr/>
          <p:nvPr/>
        </p:nvSpPr>
        <p:spPr>
          <a:xfrm>
            <a:off x="12801600" y="7786806"/>
            <a:ext cx="1828800" cy="3512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63798" y="2066449"/>
            <a:ext cx="12902803" cy="394811"/>
          </a:xfrm>
          <a:prstGeom prst="rect">
            <a:avLst/>
          </a:prstGeom>
          <a:noFill/>
          <a:ln/>
        </p:spPr>
        <p:txBody>
          <a:bodyPr wrap="none" lIns="0" tIns="0" rIns="0" bIns="0" rtlCol="0" anchor="t"/>
          <a:lstStyle/>
          <a:p>
            <a:pPr marL="0" indent="0" algn="l">
              <a:lnSpc>
                <a:spcPts val="3100"/>
              </a:lnSpc>
              <a:buNone/>
            </a:pPr>
            <a:endParaRPr lang="en-US" sz="1900" dirty="0"/>
          </a:p>
        </p:txBody>
      </p:sp>
      <p:sp>
        <p:nvSpPr>
          <p:cNvPr id="3" name="Text 1"/>
          <p:cNvSpPr/>
          <p:nvPr/>
        </p:nvSpPr>
        <p:spPr>
          <a:xfrm>
            <a:off x="863798" y="2738914"/>
            <a:ext cx="12902803" cy="394811"/>
          </a:xfrm>
          <a:prstGeom prst="rect">
            <a:avLst/>
          </a:prstGeom>
          <a:noFill/>
          <a:ln/>
        </p:spPr>
        <p:txBody>
          <a:bodyPr wrap="none" lIns="0" tIns="0" rIns="0" bIns="0" rtlCol="0" anchor="t"/>
          <a:lstStyle/>
          <a:p>
            <a:pPr marL="0" indent="0" algn="l">
              <a:lnSpc>
                <a:spcPts val="3100"/>
              </a:lnSpc>
              <a:buNone/>
            </a:pPr>
            <a:endParaRPr lang="en-US" sz="1900" dirty="0"/>
          </a:p>
        </p:txBody>
      </p:sp>
      <p:sp>
        <p:nvSpPr>
          <p:cNvPr id="4" name="Text 2"/>
          <p:cNvSpPr/>
          <p:nvPr/>
        </p:nvSpPr>
        <p:spPr>
          <a:xfrm>
            <a:off x="4229814" y="3503890"/>
            <a:ext cx="6170771" cy="771287"/>
          </a:xfrm>
          <a:prstGeom prst="rect">
            <a:avLst/>
          </a:prstGeom>
          <a:noFill/>
          <a:ln/>
        </p:spPr>
        <p:txBody>
          <a:bodyPr wrap="none" lIns="0" tIns="0" rIns="0" bIns="0" rtlCol="0" anchor="t"/>
          <a:lstStyle/>
          <a:p>
            <a:pPr marL="0" indent="0" algn="ctr">
              <a:lnSpc>
                <a:spcPts val="6050"/>
              </a:lnSpc>
              <a:buNone/>
            </a:pPr>
            <a:r>
              <a:rPr lang="en-US" sz="4850" dirty="0">
                <a:solidFill>
                  <a:srgbClr val="F5F0F0"/>
                </a:solidFill>
                <a:latin typeface="Merriweather" pitchFamily="34" charset="0"/>
                <a:ea typeface="Merriweather" pitchFamily="34" charset="-122"/>
                <a:cs typeface="Merriweather" pitchFamily="34" charset="-120"/>
              </a:rPr>
              <a:t>Thank You</a:t>
            </a:r>
            <a:endParaRPr lang="en-US" sz="4850" dirty="0"/>
          </a:p>
        </p:txBody>
      </p:sp>
      <p:sp>
        <p:nvSpPr>
          <p:cNvPr id="5" name="Text 3"/>
          <p:cNvSpPr/>
          <p:nvPr/>
        </p:nvSpPr>
        <p:spPr>
          <a:xfrm>
            <a:off x="863798" y="4645343"/>
            <a:ext cx="12902803" cy="394811"/>
          </a:xfrm>
          <a:prstGeom prst="rect">
            <a:avLst/>
          </a:prstGeom>
          <a:noFill/>
          <a:ln/>
        </p:spPr>
        <p:txBody>
          <a:bodyPr wrap="none" lIns="0" tIns="0" rIns="0" bIns="0" rtlCol="0" anchor="t"/>
          <a:lstStyle/>
          <a:p>
            <a:pPr marL="0" indent="0" algn="ctr">
              <a:lnSpc>
                <a:spcPts val="3100"/>
              </a:lnSpc>
              <a:buNone/>
            </a:pPr>
            <a:endParaRPr lang="en-US" sz="1900" dirty="0"/>
          </a:p>
        </p:txBody>
      </p:sp>
      <p:sp>
        <p:nvSpPr>
          <p:cNvPr id="6" name="Text 4"/>
          <p:cNvSpPr/>
          <p:nvPr/>
        </p:nvSpPr>
        <p:spPr>
          <a:xfrm>
            <a:off x="863798" y="5317808"/>
            <a:ext cx="12902803" cy="394811"/>
          </a:xfrm>
          <a:prstGeom prst="rect">
            <a:avLst/>
          </a:prstGeom>
          <a:noFill/>
          <a:ln/>
        </p:spPr>
        <p:txBody>
          <a:bodyPr wrap="none" lIns="0" tIns="0" rIns="0" bIns="0" rtlCol="0" anchor="t"/>
          <a:lstStyle/>
          <a:p>
            <a:pPr marL="0" indent="0" algn="ctr">
              <a:lnSpc>
                <a:spcPts val="3100"/>
              </a:lnSpc>
              <a:buNone/>
            </a:pPr>
            <a:endParaRPr lang="en-US" sz="1900" dirty="0"/>
          </a:p>
        </p:txBody>
      </p:sp>
      <p:sp>
        <p:nvSpPr>
          <p:cNvPr id="7" name="Text 5"/>
          <p:cNvSpPr/>
          <p:nvPr/>
        </p:nvSpPr>
        <p:spPr>
          <a:xfrm>
            <a:off x="863798" y="5990273"/>
            <a:ext cx="12902803" cy="394811"/>
          </a:xfrm>
          <a:prstGeom prst="rect">
            <a:avLst/>
          </a:prstGeom>
          <a:noFill/>
          <a:ln/>
        </p:spPr>
        <p:txBody>
          <a:bodyPr wrap="none" lIns="0" tIns="0" rIns="0" bIns="0" rtlCol="0" anchor="t"/>
          <a:lstStyle/>
          <a:p>
            <a:pPr marL="0" indent="0" algn="ctr">
              <a:lnSpc>
                <a:spcPts val="3100"/>
              </a:lnSpc>
              <a:buNone/>
            </a:pPr>
            <a:endParaRPr lang="en-US" sz="1900" dirty="0"/>
          </a:p>
        </p:txBody>
      </p:sp>
      <p:sp>
        <p:nvSpPr>
          <p:cNvPr id="8" name="Rectangle 7">
            <a:extLst>
              <a:ext uri="{FF2B5EF4-FFF2-40B4-BE49-F238E27FC236}">
                <a16:creationId xmlns:a16="http://schemas.microsoft.com/office/drawing/2014/main" id="{D9B9E13A-34D6-418F-8BA2-CADE04F9527E}"/>
              </a:ext>
            </a:extLst>
          </p:cNvPr>
          <p:cNvSpPr/>
          <p:nvPr/>
        </p:nvSpPr>
        <p:spPr>
          <a:xfrm>
            <a:off x="12801600" y="7786806"/>
            <a:ext cx="1828800" cy="3512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637705"/>
            <a:ext cx="74164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The Goal: A Single Source of Truth</a:t>
            </a:r>
            <a:endParaRPr lang="en-US" sz="4850" dirty="0"/>
          </a:p>
        </p:txBody>
      </p:sp>
      <p:sp>
        <p:nvSpPr>
          <p:cNvPr id="4" name="Text 1"/>
          <p:cNvSpPr/>
          <p:nvPr/>
        </p:nvSpPr>
        <p:spPr>
          <a:xfrm>
            <a:off x="863798" y="3550444"/>
            <a:ext cx="74164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Our primary objective was to design  a high-performance data warehouse capable of integrating disparate sales, customer, and product data from various sources.</a:t>
            </a:r>
            <a:endParaRPr lang="en-US" sz="1900" dirty="0"/>
          </a:p>
        </p:txBody>
      </p:sp>
      <p:sp>
        <p:nvSpPr>
          <p:cNvPr id="5" name="Text 2"/>
          <p:cNvSpPr/>
          <p:nvPr/>
        </p:nvSpPr>
        <p:spPr>
          <a:xfrm>
            <a:off x="863798" y="5012531"/>
            <a:ext cx="7416403"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This project establishes a robust Sales Data Warehouse utilizing a comprehensive ETL pipeline. This clean and unified data foundation facilitates advanced descriptive analytics in Power BI.</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1165" y="761643"/>
            <a:ext cx="9114353" cy="670679"/>
          </a:xfrm>
          <a:prstGeom prst="rect">
            <a:avLst/>
          </a:prstGeom>
          <a:noFill/>
          <a:ln/>
        </p:spPr>
        <p:txBody>
          <a:bodyPr wrap="none" lIns="0" tIns="0" rIns="0" bIns="0" rtlCol="0" anchor="t"/>
          <a:lstStyle/>
          <a:p>
            <a:pPr marL="0" indent="0" algn="l">
              <a:lnSpc>
                <a:spcPts val="5250"/>
              </a:lnSpc>
              <a:buNone/>
            </a:pPr>
            <a:r>
              <a:rPr lang="en-US" sz="4200" dirty="0">
                <a:solidFill>
                  <a:srgbClr val="F5F0F0"/>
                </a:solidFill>
                <a:latin typeface="Merriweather" pitchFamily="34" charset="0"/>
                <a:ea typeface="Merriweather" pitchFamily="34" charset="-122"/>
                <a:cs typeface="Merriweather" pitchFamily="34" charset="-120"/>
              </a:rPr>
              <a:t>The Blueprint: Architecture &amp; Tools</a:t>
            </a:r>
            <a:endParaRPr lang="en-US" sz="4200" dirty="0"/>
          </a:p>
        </p:txBody>
      </p:sp>
      <p:sp>
        <p:nvSpPr>
          <p:cNvPr id="3" name="Text 1"/>
          <p:cNvSpPr/>
          <p:nvPr/>
        </p:nvSpPr>
        <p:spPr>
          <a:xfrm>
            <a:off x="751165" y="1968817"/>
            <a:ext cx="6302216" cy="670798"/>
          </a:xfrm>
          <a:prstGeom prst="rect">
            <a:avLst/>
          </a:prstGeom>
          <a:noFill/>
          <a:ln/>
        </p:spPr>
        <p:txBody>
          <a:bodyPr wrap="square" lIns="0" tIns="0" rIns="0" bIns="0" rtlCol="0" anchor="t"/>
          <a:lstStyle/>
          <a:p>
            <a:pPr marL="0" indent="0" algn="l">
              <a:lnSpc>
                <a:spcPts val="2600"/>
              </a:lnSpc>
              <a:buNone/>
            </a:pPr>
            <a:r>
              <a:rPr lang="en-US" sz="2100" dirty="0">
                <a:solidFill>
                  <a:srgbClr val="F5F0F0"/>
                </a:solidFill>
                <a:latin typeface="Merriweather" pitchFamily="34" charset="0"/>
                <a:ea typeface="Merriweather" pitchFamily="34" charset="-122"/>
                <a:cs typeface="Merriweather" pitchFamily="34" charset="-120"/>
              </a:rPr>
              <a:t>Hybrid Architecture: Bridging On-premise and Cloud</a:t>
            </a:r>
            <a:endParaRPr lang="en-US" sz="2100" dirty="0"/>
          </a:p>
        </p:txBody>
      </p:sp>
      <p:sp>
        <p:nvSpPr>
          <p:cNvPr id="4" name="Text 2"/>
          <p:cNvSpPr/>
          <p:nvPr/>
        </p:nvSpPr>
        <p:spPr>
          <a:xfrm>
            <a:off x="751165" y="2854166"/>
            <a:ext cx="6302216" cy="1030129"/>
          </a:xfrm>
          <a:prstGeom prst="rect">
            <a:avLst/>
          </a:prstGeom>
          <a:noFill/>
          <a:ln/>
        </p:spPr>
        <p:txBody>
          <a:bodyPr wrap="square" lIns="0" tIns="0" rIns="0" bIns="0" rtlCol="0" anchor="t"/>
          <a:lstStyle/>
          <a:p>
            <a:pPr marL="0" indent="0" algn="l">
              <a:lnSpc>
                <a:spcPts val="2700"/>
              </a:lnSpc>
              <a:buNone/>
            </a:pPr>
            <a:r>
              <a:rPr lang="en-US" sz="1650" dirty="0">
                <a:solidFill>
                  <a:srgbClr val="E2E6E9"/>
                </a:solidFill>
                <a:latin typeface="Merriweather" pitchFamily="34" charset="0"/>
                <a:ea typeface="Merriweather" pitchFamily="34" charset="-122"/>
                <a:cs typeface="Merriweather" pitchFamily="34" charset="-120"/>
              </a:rPr>
              <a:t>Our system employs a hybrid architecture, combining on-premise OLTP systems with cloud-based analytics, structured into four distinct layers:</a:t>
            </a:r>
            <a:endParaRPr lang="en-US" sz="1650" dirty="0"/>
          </a:p>
        </p:txBody>
      </p:sp>
      <p:sp>
        <p:nvSpPr>
          <p:cNvPr id="5" name="Text 3"/>
          <p:cNvSpPr/>
          <p:nvPr/>
        </p:nvSpPr>
        <p:spPr>
          <a:xfrm>
            <a:off x="751165" y="4077414"/>
            <a:ext cx="6302216" cy="686752"/>
          </a:xfrm>
          <a:prstGeom prst="rect">
            <a:avLst/>
          </a:prstGeom>
          <a:noFill/>
          <a:ln/>
        </p:spPr>
        <p:txBody>
          <a:bodyPr wrap="square" lIns="0" tIns="0" rIns="0" bIns="0" rtlCol="0" anchor="t"/>
          <a:lstStyle/>
          <a:p>
            <a:pPr marL="342900" indent="-342900" algn="l">
              <a:lnSpc>
                <a:spcPts val="2700"/>
              </a:lnSpc>
              <a:buSzPct val="100000"/>
              <a:buChar char="•"/>
            </a:pPr>
            <a:r>
              <a:rPr lang="en-US" sz="1650" b="1" dirty="0">
                <a:solidFill>
                  <a:srgbClr val="E2E6E9"/>
                </a:solidFill>
                <a:latin typeface="Merriweather" pitchFamily="34" charset="0"/>
                <a:ea typeface="Merriweather" pitchFamily="34" charset="-122"/>
                <a:cs typeface="Merriweather" pitchFamily="34" charset="-120"/>
              </a:rPr>
              <a:t>Source:</a:t>
            </a:r>
            <a:r>
              <a:rPr lang="en-US" sz="1650" dirty="0">
                <a:solidFill>
                  <a:srgbClr val="E2E6E9"/>
                </a:solidFill>
                <a:latin typeface="Merriweather" pitchFamily="34" charset="0"/>
                <a:ea typeface="Merriweather" pitchFamily="34" charset="-122"/>
                <a:cs typeface="Merriweather" pitchFamily="34" charset="-120"/>
              </a:rPr>
              <a:t> Diverse data origins including OLTP Databases, CSV files, and various APIs.</a:t>
            </a:r>
            <a:endParaRPr lang="en-US" sz="1650" dirty="0"/>
          </a:p>
        </p:txBody>
      </p:sp>
      <p:sp>
        <p:nvSpPr>
          <p:cNvPr id="6" name="Text 4"/>
          <p:cNvSpPr/>
          <p:nvPr/>
        </p:nvSpPr>
        <p:spPr>
          <a:xfrm>
            <a:off x="751165" y="4839176"/>
            <a:ext cx="6302216" cy="686752"/>
          </a:xfrm>
          <a:prstGeom prst="rect">
            <a:avLst/>
          </a:prstGeom>
          <a:noFill/>
          <a:ln/>
        </p:spPr>
        <p:txBody>
          <a:bodyPr wrap="square" lIns="0" tIns="0" rIns="0" bIns="0" rtlCol="0" anchor="t"/>
          <a:lstStyle/>
          <a:p>
            <a:pPr marL="342900" indent="-342900" algn="l">
              <a:lnSpc>
                <a:spcPts val="2700"/>
              </a:lnSpc>
              <a:buSzPct val="100000"/>
              <a:buChar char="•"/>
            </a:pPr>
            <a:r>
              <a:rPr lang="en-US" sz="1650" b="1" dirty="0">
                <a:solidFill>
                  <a:srgbClr val="E2E6E9"/>
                </a:solidFill>
                <a:latin typeface="Merriweather" pitchFamily="34" charset="0"/>
                <a:ea typeface="Merriweather" pitchFamily="34" charset="-122"/>
                <a:cs typeface="Merriweather" pitchFamily="34" charset="-120"/>
              </a:rPr>
              <a:t>Staging:</a:t>
            </a:r>
            <a:r>
              <a:rPr lang="en-US" sz="1650" dirty="0">
                <a:solidFill>
                  <a:srgbClr val="E2E6E9"/>
                </a:solidFill>
                <a:latin typeface="Merriweather" pitchFamily="34" charset="0"/>
                <a:ea typeface="Merriweather" pitchFamily="34" charset="-122"/>
                <a:cs typeface="Merriweather" pitchFamily="34" charset="-120"/>
              </a:rPr>
              <a:t> A critical intermediate buffer for data cleansing and preliminary transformations.</a:t>
            </a:r>
            <a:endParaRPr lang="en-US" sz="1650" dirty="0"/>
          </a:p>
        </p:txBody>
      </p:sp>
      <p:sp>
        <p:nvSpPr>
          <p:cNvPr id="7" name="Text 5"/>
          <p:cNvSpPr/>
          <p:nvPr/>
        </p:nvSpPr>
        <p:spPr>
          <a:xfrm>
            <a:off x="751165" y="5600938"/>
            <a:ext cx="6302216" cy="686752"/>
          </a:xfrm>
          <a:prstGeom prst="rect">
            <a:avLst/>
          </a:prstGeom>
          <a:noFill/>
          <a:ln/>
        </p:spPr>
        <p:txBody>
          <a:bodyPr wrap="square" lIns="0" tIns="0" rIns="0" bIns="0" rtlCol="0" anchor="t"/>
          <a:lstStyle/>
          <a:p>
            <a:pPr marL="342900" indent="-342900" algn="l">
              <a:lnSpc>
                <a:spcPts val="2700"/>
              </a:lnSpc>
              <a:buSzPct val="100000"/>
              <a:buChar char="•"/>
            </a:pPr>
            <a:r>
              <a:rPr lang="en-US" sz="1650" b="1" dirty="0">
                <a:solidFill>
                  <a:srgbClr val="E2E6E9"/>
                </a:solidFill>
                <a:latin typeface="Merriweather" pitchFamily="34" charset="0"/>
                <a:ea typeface="Merriweather" pitchFamily="34" charset="-122"/>
                <a:cs typeface="Merriweather" pitchFamily="34" charset="-120"/>
              </a:rPr>
              <a:t>Data Warehouse:</a:t>
            </a:r>
            <a:r>
              <a:rPr lang="en-US" sz="1650" dirty="0">
                <a:solidFill>
                  <a:srgbClr val="E2E6E9"/>
                </a:solidFill>
                <a:latin typeface="Merriweather" pitchFamily="34" charset="0"/>
                <a:ea typeface="Merriweather" pitchFamily="34" charset="-122"/>
                <a:cs typeface="Merriweather" pitchFamily="34" charset="-120"/>
              </a:rPr>
              <a:t> Built on PostgreSQL, utilizing a meticulously designed Star Schema for optimal querying.</a:t>
            </a:r>
            <a:endParaRPr lang="en-US" sz="1650" dirty="0"/>
          </a:p>
        </p:txBody>
      </p:sp>
      <p:sp>
        <p:nvSpPr>
          <p:cNvPr id="8" name="Text 6"/>
          <p:cNvSpPr/>
          <p:nvPr/>
        </p:nvSpPr>
        <p:spPr>
          <a:xfrm>
            <a:off x="751165" y="6362700"/>
            <a:ext cx="6302216" cy="1030129"/>
          </a:xfrm>
          <a:prstGeom prst="rect">
            <a:avLst/>
          </a:prstGeom>
          <a:noFill/>
          <a:ln/>
        </p:spPr>
        <p:txBody>
          <a:bodyPr wrap="square" lIns="0" tIns="0" rIns="0" bIns="0" rtlCol="0" anchor="t"/>
          <a:lstStyle/>
          <a:p>
            <a:pPr marL="342900" indent="-342900" algn="l">
              <a:lnSpc>
                <a:spcPts val="2700"/>
              </a:lnSpc>
              <a:buSzPct val="100000"/>
              <a:buChar char="•"/>
            </a:pPr>
            <a:r>
              <a:rPr lang="en-US" sz="1650" b="1" dirty="0">
                <a:solidFill>
                  <a:srgbClr val="E2E6E9"/>
                </a:solidFill>
                <a:latin typeface="Merriweather" pitchFamily="34" charset="0"/>
                <a:ea typeface="Merriweather" pitchFamily="34" charset="-122"/>
                <a:cs typeface="Merriweather" pitchFamily="34" charset="-120"/>
              </a:rPr>
              <a:t>Presentation:</a:t>
            </a:r>
            <a:r>
              <a:rPr lang="en-US" sz="1650" dirty="0">
                <a:solidFill>
                  <a:srgbClr val="E2E6E9"/>
                </a:solidFill>
                <a:latin typeface="Merriweather" pitchFamily="34" charset="0"/>
                <a:ea typeface="Merriweather" pitchFamily="34" charset="-122"/>
                <a:cs typeface="Merriweather" pitchFamily="34" charset="-120"/>
              </a:rPr>
              <a:t> The final layer for data consumption, featuring Power BI for interactive dashboards and Machine Learning for deeper insights.</a:t>
            </a:r>
            <a:endParaRPr lang="en-US" sz="1650" dirty="0"/>
          </a:p>
        </p:txBody>
      </p:sp>
      <p:sp>
        <p:nvSpPr>
          <p:cNvPr id="9" name="Text 7"/>
          <p:cNvSpPr/>
          <p:nvPr/>
        </p:nvSpPr>
        <p:spPr>
          <a:xfrm>
            <a:off x="7584638" y="1968817"/>
            <a:ext cx="3471743" cy="335399"/>
          </a:xfrm>
          <a:prstGeom prst="rect">
            <a:avLst/>
          </a:prstGeom>
          <a:noFill/>
          <a:ln/>
        </p:spPr>
        <p:txBody>
          <a:bodyPr wrap="none" lIns="0" tIns="0" rIns="0" bIns="0" rtlCol="0" anchor="t"/>
          <a:lstStyle/>
          <a:p>
            <a:pPr marL="0" indent="0" algn="l">
              <a:lnSpc>
                <a:spcPts val="2600"/>
              </a:lnSpc>
              <a:buNone/>
            </a:pPr>
            <a:r>
              <a:rPr lang="en-US" sz="2100" dirty="0">
                <a:solidFill>
                  <a:srgbClr val="F5F0F0"/>
                </a:solidFill>
                <a:latin typeface="Merriweather" pitchFamily="34" charset="0"/>
                <a:ea typeface="Merriweather" pitchFamily="34" charset="-122"/>
                <a:cs typeface="Merriweather" pitchFamily="34" charset="-120"/>
              </a:rPr>
              <a:t>Comprehensive Tech Stack</a:t>
            </a:r>
            <a:endParaRPr lang="en-US" sz="2100" dirty="0"/>
          </a:p>
        </p:txBody>
      </p:sp>
      <p:sp>
        <p:nvSpPr>
          <p:cNvPr id="10" name="Text 8"/>
          <p:cNvSpPr/>
          <p:nvPr/>
        </p:nvSpPr>
        <p:spPr>
          <a:xfrm>
            <a:off x="7584638" y="2518767"/>
            <a:ext cx="6302216" cy="686752"/>
          </a:xfrm>
          <a:prstGeom prst="rect">
            <a:avLst/>
          </a:prstGeom>
          <a:noFill/>
          <a:ln/>
        </p:spPr>
        <p:txBody>
          <a:bodyPr wrap="square" lIns="0" tIns="0" rIns="0" bIns="0" rtlCol="0" anchor="t"/>
          <a:lstStyle/>
          <a:p>
            <a:pPr marL="342900" indent="-342900" algn="l">
              <a:lnSpc>
                <a:spcPts val="2700"/>
              </a:lnSpc>
              <a:buSzPct val="100000"/>
              <a:buChar char="•"/>
            </a:pPr>
            <a:r>
              <a:rPr lang="en-US" sz="1650" b="1" dirty="0">
                <a:solidFill>
                  <a:srgbClr val="E2E6E9"/>
                </a:solidFill>
                <a:latin typeface="Merriweather" pitchFamily="34" charset="0"/>
                <a:ea typeface="Merriweather" pitchFamily="34" charset="-122"/>
                <a:cs typeface="Merriweather" pitchFamily="34" charset="-120"/>
              </a:rPr>
              <a:t>Data Storage:</a:t>
            </a:r>
            <a:r>
              <a:rPr lang="en-US" sz="1650" dirty="0">
                <a:solidFill>
                  <a:srgbClr val="E2E6E9"/>
                </a:solidFill>
                <a:latin typeface="Merriweather" pitchFamily="34" charset="0"/>
                <a:ea typeface="Merriweather" pitchFamily="34" charset="-122"/>
                <a:cs typeface="Merriweather" pitchFamily="34" charset="-120"/>
              </a:rPr>
              <a:t> PostgreSQL (Aiven) for reliable and scalable data warehousing.</a:t>
            </a:r>
            <a:endParaRPr lang="en-US" sz="1650" dirty="0"/>
          </a:p>
        </p:txBody>
      </p:sp>
      <p:sp>
        <p:nvSpPr>
          <p:cNvPr id="11" name="Text 9"/>
          <p:cNvSpPr/>
          <p:nvPr/>
        </p:nvSpPr>
        <p:spPr>
          <a:xfrm>
            <a:off x="7584638" y="3280529"/>
            <a:ext cx="6302216" cy="1030129"/>
          </a:xfrm>
          <a:prstGeom prst="rect">
            <a:avLst/>
          </a:prstGeom>
          <a:noFill/>
          <a:ln/>
        </p:spPr>
        <p:txBody>
          <a:bodyPr wrap="square" lIns="0" tIns="0" rIns="0" bIns="0" rtlCol="0" anchor="t"/>
          <a:lstStyle/>
          <a:p>
            <a:pPr marL="342900" indent="-342900" algn="l">
              <a:lnSpc>
                <a:spcPts val="2700"/>
              </a:lnSpc>
              <a:buSzPct val="100000"/>
              <a:buChar char="•"/>
            </a:pPr>
            <a:r>
              <a:rPr lang="en-US" sz="1650" b="1" dirty="0">
                <a:solidFill>
                  <a:srgbClr val="E2E6E9"/>
                </a:solidFill>
                <a:latin typeface="Merriweather" pitchFamily="34" charset="0"/>
                <a:ea typeface="Merriweather" pitchFamily="34" charset="-122"/>
                <a:cs typeface="Merriweather" pitchFamily="34" charset="-120"/>
              </a:rPr>
              <a:t>ETL Pipeline:</a:t>
            </a:r>
            <a:r>
              <a:rPr lang="en-US" sz="1650" dirty="0">
                <a:solidFill>
                  <a:srgbClr val="E2E6E9"/>
                </a:solidFill>
                <a:latin typeface="Merriweather" pitchFamily="34" charset="0"/>
                <a:ea typeface="Merriweather" pitchFamily="34" charset="-122"/>
                <a:cs typeface="Merriweather" pitchFamily="34" charset="-120"/>
              </a:rPr>
              <a:t> Python, leveraging libraries like Pandas for data manipulation and SQLAlchemy for database interaction.</a:t>
            </a:r>
            <a:endParaRPr lang="en-US" sz="1650" dirty="0"/>
          </a:p>
        </p:txBody>
      </p:sp>
      <p:sp>
        <p:nvSpPr>
          <p:cNvPr id="12" name="Text 10"/>
          <p:cNvSpPr/>
          <p:nvPr/>
        </p:nvSpPr>
        <p:spPr>
          <a:xfrm>
            <a:off x="7584638" y="4385667"/>
            <a:ext cx="6302216" cy="686752"/>
          </a:xfrm>
          <a:prstGeom prst="rect">
            <a:avLst/>
          </a:prstGeom>
          <a:noFill/>
          <a:ln/>
        </p:spPr>
        <p:txBody>
          <a:bodyPr wrap="square" lIns="0" tIns="0" rIns="0" bIns="0" rtlCol="0" anchor="t"/>
          <a:lstStyle/>
          <a:p>
            <a:pPr marL="342900" indent="-342900" algn="l">
              <a:lnSpc>
                <a:spcPts val="2700"/>
              </a:lnSpc>
              <a:buSzPct val="100000"/>
              <a:buChar char="•"/>
            </a:pPr>
            <a:r>
              <a:rPr lang="en-US" sz="1650" b="1" dirty="0">
                <a:solidFill>
                  <a:srgbClr val="E2E6E9"/>
                </a:solidFill>
                <a:latin typeface="Merriweather" pitchFamily="34" charset="0"/>
                <a:ea typeface="Merriweather" pitchFamily="34" charset="-122"/>
                <a:cs typeface="Merriweather" pitchFamily="34" charset="-120"/>
              </a:rPr>
              <a:t>BI &amp; Visualization:</a:t>
            </a:r>
            <a:r>
              <a:rPr lang="en-US" sz="1650" dirty="0">
                <a:solidFill>
                  <a:srgbClr val="E2E6E9"/>
                </a:solidFill>
                <a:latin typeface="Merriweather" pitchFamily="34" charset="0"/>
                <a:ea typeface="Merriweather" pitchFamily="34" charset="-122"/>
                <a:cs typeface="Merriweather" pitchFamily="34" charset="-120"/>
              </a:rPr>
              <a:t> Power BI for creating dynamic and insightful dashboards.</a:t>
            </a:r>
            <a:endParaRPr lang="en-US" sz="1650" dirty="0"/>
          </a:p>
        </p:txBody>
      </p:sp>
      <p:sp>
        <p:nvSpPr>
          <p:cNvPr id="13" name="Text 11"/>
          <p:cNvSpPr/>
          <p:nvPr/>
        </p:nvSpPr>
        <p:spPr>
          <a:xfrm>
            <a:off x="7584638" y="5147429"/>
            <a:ext cx="6302216" cy="686752"/>
          </a:xfrm>
          <a:prstGeom prst="rect">
            <a:avLst/>
          </a:prstGeom>
          <a:noFill/>
          <a:ln/>
        </p:spPr>
        <p:txBody>
          <a:bodyPr wrap="square" lIns="0" tIns="0" rIns="0" bIns="0" rtlCol="0" anchor="t"/>
          <a:lstStyle/>
          <a:p>
            <a:pPr marL="342900" indent="-342900" algn="l">
              <a:lnSpc>
                <a:spcPts val="2700"/>
              </a:lnSpc>
              <a:buSzPct val="100000"/>
              <a:buChar char="•"/>
            </a:pPr>
            <a:r>
              <a:rPr lang="en-US" sz="1650" b="1" dirty="0">
                <a:solidFill>
                  <a:srgbClr val="E2E6E9"/>
                </a:solidFill>
                <a:latin typeface="Merriweather" pitchFamily="34" charset="0"/>
                <a:ea typeface="Merriweather" pitchFamily="34" charset="-122"/>
                <a:cs typeface="Merriweather" pitchFamily="34" charset="-120"/>
              </a:rPr>
              <a:t>Data Science:</a:t>
            </a:r>
            <a:r>
              <a:rPr lang="en-US" sz="1650" dirty="0">
                <a:solidFill>
                  <a:srgbClr val="E2E6E9"/>
                </a:solidFill>
                <a:latin typeface="Merriweather" pitchFamily="34" charset="0"/>
                <a:ea typeface="Merriweather" pitchFamily="34" charset="-122"/>
                <a:cs typeface="Merriweather" pitchFamily="34" charset="-120"/>
              </a:rPr>
              <a:t> Python, with Scikit-learn for implementing advanced machine learning algorithms.</a:t>
            </a:r>
            <a:endParaRPr lang="en-US" sz="1650" dirty="0"/>
          </a:p>
        </p:txBody>
      </p:sp>
      <p:sp>
        <p:nvSpPr>
          <p:cNvPr id="14" name="Text 12"/>
          <p:cNvSpPr/>
          <p:nvPr/>
        </p:nvSpPr>
        <p:spPr>
          <a:xfrm>
            <a:off x="7584638" y="5909191"/>
            <a:ext cx="6302216" cy="686752"/>
          </a:xfrm>
          <a:prstGeom prst="rect">
            <a:avLst/>
          </a:prstGeom>
          <a:noFill/>
          <a:ln/>
        </p:spPr>
        <p:txBody>
          <a:bodyPr wrap="square" lIns="0" tIns="0" rIns="0" bIns="0" rtlCol="0" anchor="t"/>
          <a:lstStyle/>
          <a:p>
            <a:pPr marL="342900" indent="-342900" algn="l">
              <a:lnSpc>
                <a:spcPts val="2700"/>
              </a:lnSpc>
              <a:buSzPct val="100000"/>
              <a:buChar char="•"/>
            </a:pPr>
            <a:r>
              <a:rPr lang="en-US" sz="1650" b="1" dirty="0">
                <a:solidFill>
                  <a:srgbClr val="E2E6E9"/>
                </a:solidFill>
                <a:latin typeface="Merriweather" pitchFamily="34" charset="0"/>
                <a:ea typeface="Merriweather" pitchFamily="34" charset="-122"/>
                <a:cs typeface="Merriweather" pitchFamily="34" charset="-120"/>
              </a:rPr>
              <a:t>DB Management:</a:t>
            </a:r>
            <a:r>
              <a:rPr lang="en-US" sz="1650" dirty="0">
                <a:solidFill>
                  <a:srgbClr val="E2E6E9"/>
                </a:solidFill>
                <a:latin typeface="Merriweather" pitchFamily="34" charset="0"/>
                <a:ea typeface="Merriweather" pitchFamily="34" charset="-122"/>
                <a:cs typeface="Merriweather" pitchFamily="34" charset="-120"/>
              </a:rPr>
              <a:t> pgAdmin, providing a robust interface for PostgreSQL database administration.</a:t>
            </a:r>
            <a:endParaRPr lang="en-US" sz="1650" dirty="0"/>
          </a:p>
        </p:txBody>
      </p:sp>
      <p:sp>
        <p:nvSpPr>
          <p:cNvPr id="15" name="Rectangle 14">
            <a:extLst>
              <a:ext uri="{FF2B5EF4-FFF2-40B4-BE49-F238E27FC236}">
                <a16:creationId xmlns:a16="http://schemas.microsoft.com/office/drawing/2014/main" id="{CE3AF252-7496-4CFF-9C35-5F4C67DE90E6}"/>
              </a:ext>
            </a:extLst>
          </p:cNvPr>
          <p:cNvSpPr/>
          <p:nvPr/>
        </p:nvSpPr>
        <p:spPr>
          <a:xfrm>
            <a:off x="12801600" y="7786806"/>
            <a:ext cx="1828800" cy="3512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41296" y="626745"/>
            <a:ext cx="12947809" cy="7114818"/>
          </a:xfrm>
          <a:prstGeom prst="rect">
            <a:avLst/>
          </a:prstGeom>
        </p:spPr>
      </p:pic>
      <p:sp>
        <p:nvSpPr>
          <p:cNvPr id="3" name="Rectangle 2">
            <a:extLst>
              <a:ext uri="{FF2B5EF4-FFF2-40B4-BE49-F238E27FC236}">
                <a16:creationId xmlns:a16="http://schemas.microsoft.com/office/drawing/2014/main" id="{1ABB62B9-3286-48B8-BEF6-71B9D94CA4A2}"/>
              </a:ext>
            </a:extLst>
          </p:cNvPr>
          <p:cNvSpPr/>
          <p:nvPr/>
        </p:nvSpPr>
        <p:spPr>
          <a:xfrm>
            <a:off x="12801600" y="7786806"/>
            <a:ext cx="1828800" cy="3512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52463" y="896898"/>
            <a:ext cx="10289500" cy="582573"/>
          </a:xfrm>
          <a:prstGeom prst="rect">
            <a:avLst/>
          </a:prstGeom>
          <a:noFill/>
          <a:ln/>
        </p:spPr>
        <p:txBody>
          <a:bodyPr wrap="none" lIns="0" tIns="0" rIns="0" bIns="0" rtlCol="0" anchor="t"/>
          <a:lstStyle/>
          <a:p>
            <a:pPr marL="0" indent="0" algn="l">
              <a:lnSpc>
                <a:spcPts val="4550"/>
              </a:lnSpc>
              <a:buNone/>
            </a:pPr>
            <a:r>
              <a:rPr lang="en-US" sz="3650" dirty="0">
                <a:solidFill>
                  <a:srgbClr val="F5F0F0"/>
                </a:solidFill>
                <a:latin typeface="Merriweather" pitchFamily="34" charset="0"/>
                <a:ea typeface="Merriweather" pitchFamily="34" charset="-122"/>
                <a:cs typeface="Merriweather" pitchFamily="34" charset="-120"/>
              </a:rPr>
              <a:t>The Model: Star Schema for E-commerce Data</a:t>
            </a:r>
            <a:endParaRPr lang="en-US" sz="3650" dirty="0"/>
          </a:p>
        </p:txBody>
      </p:sp>
      <p:sp>
        <p:nvSpPr>
          <p:cNvPr id="3" name="Text 1"/>
          <p:cNvSpPr/>
          <p:nvPr/>
        </p:nvSpPr>
        <p:spPr>
          <a:xfrm>
            <a:off x="652463" y="1945362"/>
            <a:ext cx="4159448" cy="291227"/>
          </a:xfrm>
          <a:prstGeom prst="rect">
            <a:avLst/>
          </a:prstGeom>
          <a:noFill/>
          <a:ln/>
        </p:spPr>
        <p:txBody>
          <a:bodyPr wrap="none" lIns="0" tIns="0" rIns="0" bIns="0" rtlCol="0" anchor="t"/>
          <a:lstStyle/>
          <a:p>
            <a:pPr marL="0" indent="0" algn="l">
              <a:lnSpc>
                <a:spcPts val="2250"/>
              </a:lnSpc>
              <a:buNone/>
            </a:pPr>
            <a:r>
              <a:rPr lang="en-US" sz="1800" dirty="0">
                <a:solidFill>
                  <a:srgbClr val="F5F0F0"/>
                </a:solidFill>
                <a:latin typeface="Merriweather" pitchFamily="34" charset="0"/>
                <a:ea typeface="Merriweather" pitchFamily="34" charset="-122"/>
                <a:cs typeface="Merriweather" pitchFamily="34" charset="-120"/>
              </a:rPr>
              <a:t>Core Concepts: Facts and Dimensions</a:t>
            </a:r>
            <a:endParaRPr lang="en-US" sz="1800" dirty="0"/>
          </a:p>
        </p:txBody>
      </p:sp>
      <p:sp>
        <p:nvSpPr>
          <p:cNvPr id="4" name="Text 2"/>
          <p:cNvSpPr/>
          <p:nvPr/>
        </p:nvSpPr>
        <p:spPr>
          <a:xfrm>
            <a:off x="652463" y="2422922"/>
            <a:ext cx="5057299" cy="894755"/>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Our data warehouse is structured around a classic Star Schema, optimizing for query performance and intuitive data analysis:</a:t>
            </a:r>
            <a:endParaRPr lang="en-US" sz="1450" dirty="0"/>
          </a:p>
        </p:txBody>
      </p:sp>
      <p:sp>
        <p:nvSpPr>
          <p:cNvPr id="5" name="Text 3"/>
          <p:cNvSpPr/>
          <p:nvPr/>
        </p:nvSpPr>
        <p:spPr>
          <a:xfrm>
            <a:off x="652463" y="3485436"/>
            <a:ext cx="5057299" cy="902375"/>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E2E6E9"/>
                </a:solidFill>
                <a:latin typeface="Merriweather" pitchFamily="34" charset="0"/>
                <a:ea typeface="Merriweather" pitchFamily="34" charset="-122"/>
                <a:cs typeface="Merriweather" pitchFamily="34" charset="-120"/>
              </a:rPr>
              <a:t>Fact Table:</a:t>
            </a:r>
            <a:r>
              <a:rPr lang="en-US" sz="1450" dirty="0">
                <a:solidFill>
                  <a:srgbClr val="E2E6E9"/>
                </a:solidFill>
                <a:latin typeface="Merriweather" pitchFamily="34" charset="0"/>
                <a:ea typeface="Merriweather" pitchFamily="34" charset="-122"/>
                <a:cs typeface="Merriweather" pitchFamily="34" charset="-120"/>
              </a:rPr>
              <a:t> </a:t>
            </a:r>
            <a:r>
              <a:rPr lang="en-US" sz="1450" dirty="0">
                <a:solidFill>
                  <a:srgbClr val="E2E6E9"/>
                </a:solidFill>
                <a:highlight>
                  <a:srgbClr val="162227"/>
                </a:highlight>
                <a:latin typeface="Consolas" pitchFamily="34" charset="0"/>
                <a:ea typeface="Consolas" pitchFamily="34" charset="-122"/>
                <a:cs typeface="Consolas" pitchFamily="34" charset="-120"/>
              </a:rPr>
              <a:t>fact_sales</a:t>
            </a:r>
            <a:r>
              <a:rPr lang="en-US" sz="1450" dirty="0">
                <a:solidFill>
                  <a:srgbClr val="E2E6E9"/>
                </a:solidFill>
                <a:latin typeface="Merriweather" pitchFamily="34" charset="0"/>
                <a:ea typeface="Merriweather" pitchFamily="34" charset="-122"/>
                <a:cs typeface="Merriweather" pitchFamily="34" charset="-120"/>
              </a:rPr>
              <a:t> centralizes key transactional metrics such as price, discount, and quantity for each sale event.</a:t>
            </a:r>
            <a:endParaRPr lang="en-US" sz="1450" dirty="0"/>
          </a:p>
        </p:txBody>
      </p:sp>
      <p:sp>
        <p:nvSpPr>
          <p:cNvPr id="6" name="Text 4"/>
          <p:cNvSpPr/>
          <p:nvPr/>
        </p:nvSpPr>
        <p:spPr>
          <a:xfrm>
            <a:off x="652463" y="4453057"/>
            <a:ext cx="5057299" cy="298252"/>
          </a:xfrm>
          <a:prstGeom prst="rect">
            <a:avLst/>
          </a:prstGeom>
          <a:noFill/>
          <a:ln/>
        </p:spPr>
        <p:txBody>
          <a:bodyPr wrap="none" lIns="0" tIns="0" rIns="0" bIns="0" rtlCol="0" anchor="t"/>
          <a:lstStyle/>
          <a:p>
            <a:pPr marL="342900" indent="-342900" algn="l">
              <a:lnSpc>
                <a:spcPts val="2300"/>
              </a:lnSpc>
              <a:buSzPct val="100000"/>
              <a:buChar char="•"/>
            </a:pPr>
            <a:r>
              <a:rPr lang="en-US" sz="1450" b="1" dirty="0">
                <a:solidFill>
                  <a:srgbClr val="E2E6E9"/>
                </a:solidFill>
                <a:latin typeface="Merriweather" pitchFamily="34" charset="0"/>
                <a:ea typeface="Merriweather" pitchFamily="34" charset="-122"/>
                <a:cs typeface="Merriweather" pitchFamily="34" charset="-120"/>
              </a:rPr>
              <a:t>Dimension Tables:</a:t>
            </a:r>
            <a:endParaRPr lang="en-US" sz="1450" dirty="0"/>
          </a:p>
        </p:txBody>
      </p:sp>
      <p:sp>
        <p:nvSpPr>
          <p:cNvPr id="7" name="Text 5"/>
          <p:cNvSpPr/>
          <p:nvPr/>
        </p:nvSpPr>
        <p:spPr>
          <a:xfrm>
            <a:off x="652463" y="4816554"/>
            <a:ext cx="5057299" cy="604123"/>
          </a:xfrm>
          <a:prstGeom prst="rect">
            <a:avLst/>
          </a:prstGeom>
          <a:noFill/>
          <a:ln/>
        </p:spPr>
        <p:txBody>
          <a:bodyPr wrap="square" lIns="0" tIns="0" rIns="0" bIns="0" rtlCol="0" anchor="t"/>
          <a:lstStyle/>
          <a:p>
            <a:pPr marL="685800" lvl="1" indent="-342900" algn="l">
              <a:lnSpc>
                <a:spcPts val="2300"/>
              </a:lnSpc>
              <a:buSzPct val="100000"/>
              <a:buChar char="•"/>
            </a:pPr>
            <a:r>
              <a:rPr lang="en-US" sz="1450" dirty="0">
                <a:solidFill>
                  <a:srgbClr val="E2E6E9"/>
                </a:solidFill>
                <a:highlight>
                  <a:srgbClr val="162227"/>
                </a:highlight>
                <a:latin typeface="Consolas" pitchFamily="34" charset="0"/>
                <a:ea typeface="Consolas" pitchFamily="34" charset="-122"/>
                <a:cs typeface="Consolas" pitchFamily="34" charset="-120"/>
              </a:rPr>
              <a:t>dim_customer</a:t>
            </a:r>
            <a:r>
              <a:rPr lang="en-US" sz="1450" b="1" dirty="0">
                <a:solidFill>
                  <a:srgbClr val="E2E6E9"/>
                </a:solidFill>
                <a:latin typeface="Merriweather" pitchFamily="34" charset="0"/>
                <a:ea typeface="Merriweather" pitchFamily="34" charset="-122"/>
                <a:cs typeface="Merriweather" pitchFamily="34" charset="-120"/>
              </a:rPr>
              <a:t>:</a:t>
            </a:r>
            <a:r>
              <a:rPr lang="en-US" sz="1450" dirty="0">
                <a:solidFill>
                  <a:srgbClr val="E2E6E9"/>
                </a:solidFill>
                <a:latin typeface="Merriweather" pitchFamily="34" charset="0"/>
                <a:ea typeface="Merriweather" pitchFamily="34" charset="-122"/>
                <a:cs typeface="Merriweather" pitchFamily="34" charset="-120"/>
              </a:rPr>
              <a:t> Captures customer attributes (Who).</a:t>
            </a:r>
            <a:endParaRPr lang="en-US" sz="1450" dirty="0"/>
          </a:p>
        </p:txBody>
      </p:sp>
      <p:sp>
        <p:nvSpPr>
          <p:cNvPr id="8" name="Text 6"/>
          <p:cNvSpPr/>
          <p:nvPr/>
        </p:nvSpPr>
        <p:spPr>
          <a:xfrm>
            <a:off x="652463" y="5485924"/>
            <a:ext cx="5057299" cy="604123"/>
          </a:xfrm>
          <a:prstGeom prst="rect">
            <a:avLst/>
          </a:prstGeom>
          <a:noFill/>
          <a:ln/>
        </p:spPr>
        <p:txBody>
          <a:bodyPr wrap="square" lIns="0" tIns="0" rIns="0" bIns="0" rtlCol="0" anchor="t"/>
          <a:lstStyle/>
          <a:p>
            <a:pPr marL="685800" lvl="1" indent="-342900" algn="l">
              <a:lnSpc>
                <a:spcPts val="2300"/>
              </a:lnSpc>
              <a:buSzPct val="100000"/>
              <a:buChar char="•"/>
            </a:pPr>
            <a:r>
              <a:rPr lang="en-US" sz="1450" dirty="0">
                <a:solidFill>
                  <a:srgbClr val="E2E6E9"/>
                </a:solidFill>
                <a:highlight>
                  <a:srgbClr val="162227"/>
                </a:highlight>
                <a:latin typeface="Consolas" pitchFamily="34" charset="0"/>
                <a:ea typeface="Consolas" pitchFamily="34" charset="-122"/>
                <a:cs typeface="Consolas" pitchFamily="34" charset="-120"/>
              </a:rPr>
              <a:t>dim_date</a:t>
            </a:r>
            <a:r>
              <a:rPr lang="en-US" sz="1450" b="1" dirty="0">
                <a:solidFill>
                  <a:srgbClr val="E2E6E9"/>
                </a:solidFill>
                <a:latin typeface="Merriweather" pitchFamily="34" charset="0"/>
                <a:ea typeface="Merriweather" pitchFamily="34" charset="-122"/>
                <a:cs typeface="Merriweather" pitchFamily="34" charset="-120"/>
              </a:rPr>
              <a:t>:</a:t>
            </a:r>
            <a:r>
              <a:rPr lang="en-US" sz="1450" dirty="0">
                <a:solidFill>
                  <a:srgbClr val="E2E6E9"/>
                </a:solidFill>
                <a:latin typeface="Merriweather" pitchFamily="34" charset="0"/>
                <a:ea typeface="Merriweather" pitchFamily="34" charset="-122"/>
                <a:cs typeface="Merriweather" pitchFamily="34" charset="-120"/>
              </a:rPr>
              <a:t> Provides temporal details for each transaction (When).</a:t>
            </a:r>
            <a:endParaRPr lang="en-US" sz="1450" dirty="0"/>
          </a:p>
        </p:txBody>
      </p:sp>
      <p:sp>
        <p:nvSpPr>
          <p:cNvPr id="9" name="Text 7"/>
          <p:cNvSpPr/>
          <p:nvPr/>
        </p:nvSpPr>
        <p:spPr>
          <a:xfrm>
            <a:off x="652463" y="6155293"/>
            <a:ext cx="5057299" cy="604123"/>
          </a:xfrm>
          <a:prstGeom prst="rect">
            <a:avLst/>
          </a:prstGeom>
          <a:noFill/>
          <a:ln/>
        </p:spPr>
        <p:txBody>
          <a:bodyPr wrap="square" lIns="0" tIns="0" rIns="0" bIns="0" rtlCol="0" anchor="t"/>
          <a:lstStyle/>
          <a:p>
            <a:pPr marL="685800" lvl="1" indent="-342900" algn="l">
              <a:lnSpc>
                <a:spcPts val="2300"/>
              </a:lnSpc>
              <a:buSzPct val="100000"/>
              <a:buChar char="•"/>
            </a:pPr>
            <a:r>
              <a:rPr lang="en-US" sz="1450" dirty="0">
                <a:solidFill>
                  <a:srgbClr val="E2E6E9"/>
                </a:solidFill>
                <a:highlight>
                  <a:srgbClr val="162227"/>
                </a:highlight>
                <a:latin typeface="Consolas" pitchFamily="34" charset="0"/>
                <a:ea typeface="Consolas" pitchFamily="34" charset="-122"/>
                <a:cs typeface="Consolas" pitchFamily="34" charset="-120"/>
              </a:rPr>
              <a:t>dim_product_sales</a:t>
            </a:r>
            <a:r>
              <a:rPr lang="en-US" sz="1450" b="1" dirty="0">
                <a:solidFill>
                  <a:srgbClr val="E2E6E9"/>
                </a:solidFill>
                <a:latin typeface="Merriweather" pitchFamily="34" charset="0"/>
                <a:ea typeface="Merriweather" pitchFamily="34" charset="-122"/>
                <a:cs typeface="Merriweather" pitchFamily="34" charset="-120"/>
              </a:rPr>
              <a:t>:</a:t>
            </a:r>
            <a:r>
              <a:rPr lang="en-US" sz="1450" dirty="0">
                <a:solidFill>
                  <a:srgbClr val="E2E6E9"/>
                </a:solidFill>
                <a:latin typeface="Merriweather" pitchFamily="34" charset="0"/>
                <a:ea typeface="Merriweather" pitchFamily="34" charset="-122"/>
                <a:cs typeface="Merriweather" pitchFamily="34" charset="-120"/>
              </a:rPr>
              <a:t> Details product-specific information (What).</a:t>
            </a:r>
            <a:endParaRPr lang="en-US" sz="1450" dirty="0"/>
          </a:p>
        </p:txBody>
      </p:sp>
      <p:pic>
        <p:nvPicPr>
          <p:cNvPr id="10" name="Image 0" descr="preencoded.png"/>
          <p:cNvPicPr>
            <a:picLocks noChangeAspect="1"/>
          </p:cNvPicPr>
          <p:nvPr/>
        </p:nvPicPr>
        <p:blipFill>
          <a:blip r:embed="rId3"/>
          <a:stretch>
            <a:fillRect/>
          </a:stretch>
        </p:blipFill>
        <p:spPr>
          <a:xfrm>
            <a:off x="6172200" y="1968698"/>
            <a:ext cx="7813358" cy="4329351"/>
          </a:xfrm>
          <a:prstGeom prst="rect">
            <a:avLst/>
          </a:prstGeom>
        </p:spPr>
      </p:pic>
      <p:sp>
        <p:nvSpPr>
          <p:cNvPr id="11" name="Text 8"/>
          <p:cNvSpPr/>
          <p:nvPr/>
        </p:nvSpPr>
        <p:spPr>
          <a:xfrm>
            <a:off x="9328028" y="3818741"/>
            <a:ext cx="1649905" cy="215831"/>
          </a:xfrm>
          <a:prstGeom prst="rect">
            <a:avLst/>
          </a:prstGeom>
          <a:noFill/>
          <a:ln/>
        </p:spPr>
        <p:txBody>
          <a:bodyPr wrap="none" lIns="0" tIns="0" rIns="0" bIns="0" rtlCol="0" anchor="t"/>
          <a:lstStyle/>
          <a:p>
            <a:pPr marL="0" indent="0" algn="ctr">
              <a:lnSpc>
                <a:spcPts val="1650"/>
              </a:lnSpc>
              <a:buNone/>
            </a:pPr>
            <a:r>
              <a:rPr lang="en-US" sz="1350" dirty="0">
                <a:solidFill>
                  <a:srgbClr val="000000"/>
                </a:solidFill>
                <a:latin typeface="Merriweather" pitchFamily="34" charset="0"/>
                <a:ea typeface="Merriweather" pitchFamily="34" charset="-122"/>
                <a:cs typeface="Merriweather" pitchFamily="34" charset="-120"/>
              </a:rPr>
              <a:t>fact_sales</a:t>
            </a:r>
            <a:endParaRPr lang="en-US" sz="1350" dirty="0"/>
          </a:p>
        </p:txBody>
      </p:sp>
      <p:sp>
        <p:nvSpPr>
          <p:cNvPr id="12" name="Text 9"/>
          <p:cNvSpPr/>
          <p:nvPr/>
        </p:nvSpPr>
        <p:spPr>
          <a:xfrm>
            <a:off x="9328028" y="4095963"/>
            <a:ext cx="1649905" cy="345329"/>
          </a:xfrm>
          <a:prstGeom prst="rect">
            <a:avLst/>
          </a:prstGeom>
          <a:noFill/>
          <a:ln/>
        </p:spPr>
        <p:txBody>
          <a:bodyPr wrap="square" lIns="0" tIns="0" rIns="0" bIns="0" rtlCol="0" anchor="t"/>
          <a:lstStyle/>
          <a:p>
            <a:pPr marL="0" indent="0" algn="ctr">
              <a:lnSpc>
                <a:spcPts val="1350"/>
              </a:lnSpc>
              <a:buNone/>
            </a:pPr>
            <a:r>
              <a:rPr lang="en-US" sz="1050" dirty="0">
                <a:solidFill>
                  <a:srgbClr val="000000"/>
                </a:solidFill>
                <a:latin typeface="Merriweather" pitchFamily="34" charset="0"/>
                <a:ea typeface="Merriweather" pitchFamily="34" charset="-122"/>
                <a:cs typeface="Merriweather" pitchFamily="34" charset="-120"/>
              </a:rPr>
              <a:t>Central sales facts with 1-to-many links</a:t>
            </a:r>
            <a:endParaRPr lang="en-US" sz="1050" dirty="0"/>
          </a:p>
        </p:txBody>
      </p:sp>
      <p:sp>
        <p:nvSpPr>
          <p:cNvPr id="13" name="Text 10"/>
          <p:cNvSpPr/>
          <p:nvPr/>
        </p:nvSpPr>
        <p:spPr>
          <a:xfrm>
            <a:off x="11810559" y="3887807"/>
            <a:ext cx="1726645" cy="215830"/>
          </a:xfrm>
          <a:prstGeom prst="rect">
            <a:avLst/>
          </a:prstGeom>
          <a:noFill/>
          <a:ln/>
        </p:spPr>
        <p:txBody>
          <a:bodyPr wrap="none" lIns="0" tIns="0" rIns="0" bIns="0" rtlCol="0" anchor="t"/>
          <a:lstStyle/>
          <a:p>
            <a:pPr marL="0" indent="0" algn="ctr">
              <a:lnSpc>
                <a:spcPts val="1650"/>
              </a:lnSpc>
              <a:buNone/>
            </a:pPr>
            <a:r>
              <a:rPr lang="en-US" sz="1350" dirty="0">
                <a:solidFill>
                  <a:srgbClr val="000000"/>
                </a:solidFill>
                <a:latin typeface="Merriweather" pitchFamily="34" charset="0"/>
                <a:ea typeface="Merriweather" pitchFamily="34" charset="-122"/>
                <a:cs typeface="Merriweather" pitchFamily="34" charset="-120"/>
              </a:rPr>
              <a:t>dim_date</a:t>
            </a:r>
            <a:endParaRPr lang="en-US" sz="1350" dirty="0"/>
          </a:p>
        </p:txBody>
      </p:sp>
      <p:sp>
        <p:nvSpPr>
          <p:cNvPr id="14" name="Text 11"/>
          <p:cNvSpPr/>
          <p:nvPr/>
        </p:nvSpPr>
        <p:spPr>
          <a:xfrm>
            <a:off x="11722310" y="4165029"/>
            <a:ext cx="1903145" cy="345329"/>
          </a:xfrm>
          <a:prstGeom prst="rect">
            <a:avLst/>
          </a:prstGeom>
          <a:noFill/>
          <a:ln/>
        </p:spPr>
        <p:txBody>
          <a:bodyPr wrap="square" lIns="0" tIns="0" rIns="0" bIns="0" rtlCol="0" anchor="t"/>
          <a:lstStyle/>
          <a:p>
            <a:pPr marL="0" indent="0" algn="ctr">
              <a:lnSpc>
                <a:spcPts val="1350"/>
              </a:lnSpc>
              <a:buNone/>
            </a:pPr>
            <a:r>
              <a:rPr lang="en-US" sz="1050" dirty="0">
                <a:solidFill>
                  <a:srgbClr val="000000"/>
                </a:solidFill>
                <a:latin typeface="Merriweather" pitchFamily="34" charset="0"/>
                <a:ea typeface="Merriweather" pitchFamily="34" charset="-122"/>
                <a:cs typeface="Merriweather" pitchFamily="34" charset="-120"/>
              </a:rPr>
              <a:t>Transaction date and calendar attributes</a:t>
            </a:r>
            <a:endParaRPr lang="en-US" sz="1050" dirty="0"/>
          </a:p>
        </p:txBody>
      </p:sp>
      <p:sp>
        <p:nvSpPr>
          <p:cNvPr id="15" name="Text 12"/>
          <p:cNvSpPr/>
          <p:nvPr/>
        </p:nvSpPr>
        <p:spPr>
          <a:xfrm>
            <a:off x="6607603" y="4992859"/>
            <a:ext cx="1726645" cy="215831"/>
          </a:xfrm>
          <a:prstGeom prst="rect">
            <a:avLst/>
          </a:prstGeom>
          <a:noFill/>
          <a:ln/>
        </p:spPr>
        <p:txBody>
          <a:bodyPr wrap="none" lIns="0" tIns="0" rIns="0" bIns="0" rtlCol="0" anchor="t"/>
          <a:lstStyle/>
          <a:p>
            <a:pPr marL="0" indent="0" algn="ctr">
              <a:lnSpc>
                <a:spcPts val="1650"/>
              </a:lnSpc>
              <a:buNone/>
            </a:pPr>
            <a:r>
              <a:rPr lang="en-US" sz="1350" dirty="0">
                <a:solidFill>
                  <a:srgbClr val="000000"/>
                </a:solidFill>
                <a:latin typeface="Merriweather" pitchFamily="34" charset="0"/>
                <a:ea typeface="Merriweather" pitchFamily="34" charset="-122"/>
                <a:cs typeface="Merriweather" pitchFamily="34" charset="-120"/>
              </a:rPr>
              <a:t>dim_product_sales</a:t>
            </a:r>
            <a:endParaRPr lang="en-US" sz="1350" dirty="0"/>
          </a:p>
        </p:txBody>
      </p:sp>
      <p:sp>
        <p:nvSpPr>
          <p:cNvPr id="16" name="Text 13"/>
          <p:cNvSpPr/>
          <p:nvPr/>
        </p:nvSpPr>
        <p:spPr>
          <a:xfrm>
            <a:off x="6519353" y="5270082"/>
            <a:ext cx="1903146" cy="345329"/>
          </a:xfrm>
          <a:prstGeom prst="rect">
            <a:avLst/>
          </a:prstGeom>
          <a:noFill/>
          <a:ln/>
        </p:spPr>
        <p:txBody>
          <a:bodyPr wrap="square" lIns="0" tIns="0" rIns="0" bIns="0" rtlCol="0" anchor="t"/>
          <a:lstStyle/>
          <a:p>
            <a:pPr marL="0" indent="0" algn="ctr">
              <a:lnSpc>
                <a:spcPts val="1350"/>
              </a:lnSpc>
              <a:buNone/>
            </a:pPr>
            <a:r>
              <a:rPr lang="en-US" sz="1050" dirty="0">
                <a:solidFill>
                  <a:srgbClr val="000000"/>
                </a:solidFill>
                <a:latin typeface="Merriweather" pitchFamily="34" charset="0"/>
                <a:ea typeface="Merriweather" pitchFamily="34" charset="-122"/>
                <a:cs typeface="Merriweather" pitchFamily="34" charset="-120"/>
              </a:rPr>
              <a:t>Product info and category hierarchies</a:t>
            </a:r>
            <a:endParaRPr lang="en-US" sz="1050" dirty="0"/>
          </a:p>
        </p:txBody>
      </p:sp>
      <p:sp>
        <p:nvSpPr>
          <p:cNvPr id="17" name="Text 14"/>
          <p:cNvSpPr/>
          <p:nvPr/>
        </p:nvSpPr>
        <p:spPr>
          <a:xfrm>
            <a:off x="6822475" y="2422077"/>
            <a:ext cx="1726644" cy="215831"/>
          </a:xfrm>
          <a:prstGeom prst="rect">
            <a:avLst/>
          </a:prstGeom>
          <a:noFill/>
          <a:ln/>
        </p:spPr>
        <p:txBody>
          <a:bodyPr wrap="none" lIns="0" tIns="0" rIns="0" bIns="0" rtlCol="0" anchor="t"/>
          <a:lstStyle/>
          <a:p>
            <a:pPr marL="0" indent="0" algn="ctr">
              <a:lnSpc>
                <a:spcPts val="1650"/>
              </a:lnSpc>
              <a:buNone/>
            </a:pPr>
            <a:r>
              <a:rPr lang="en-US" sz="1350" dirty="0">
                <a:solidFill>
                  <a:srgbClr val="E2E6E9"/>
                </a:solidFill>
                <a:latin typeface="Merriweather" pitchFamily="34" charset="0"/>
                <a:ea typeface="Merriweather" pitchFamily="34" charset="-122"/>
                <a:cs typeface="Merriweather" pitchFamily="34" charset="-120"/>
              </a:rPr>
              <a:t>dim_customer</a:t>
            </a:r>
            <a:endParaRPr lang="en-US" sz="1350" dirty="0"/>
          </a:p>
        </p:txBody>
      </p:sp>
      <p:sp>
        <p:nvSpPr>
          <p:cNvPr id="18" name="Text 15"/>
          <p:cNvSpPr/>
          <p:nvPr/>
        </p:nvSpPr>
        <p:spPr>
          <a:xfrm>
            <a:off x="6734224" y="2699299"/>
            <a:ext cx="1903147" cy="345329"/>
          </a:xfrm>
          <a:prstGeom prst="rect">
            <a:avLst/>
          </a:prstGeom>
          <a:noFill/>
          <a:ln/>
        </p:spPr>
        <p:txBody>
          <a:bodyPr wrap="square" lIns="0" tIns="0" rIns="0" bIns="0" rtlCol="0" anchor="t"/>
          <a:lstStyle/>
          <a:p>
            <a:pPr marL="0" indent="0" algn="ctr">
              <a:lnSpc>
                <a:spcPts val="1350"/>
              </a:lnSpc>
              <a:buNone/>
            </a:pPr>
            <a:r>
              <a:rPr lang="en-US" sz="1050" dirty="0">
                <a:solidFill>
                  <a:srgbClr val="E2E6E9"/>
                </a:solidFill>
                <a:latin typeface="Merriweather" pitchFamily="34" charset="0"/>
                <a:ea typeface="Merriweather" pitchFamily="34" charset="-122"/>
                <a:cs typeface="Merriweather" pitchFamily="34" charset="-120"/>
              </a:rPr>
              <a:t>Customer details for each sale</a:t>
            </a:r>
            <a:endParaRPr lang="en-US" sz="1050" dirty="0"/>
          </a:p>
        </p:txBody>
      </p:sp>
      <p:sp>
        <p:nvSpPr>
          <p:cNvPr id="19" name="Text 16"/>
          <p:cNvSpPr/>
          <p:nvPr/>
        </p:nvSpPr>
        <p:spPr>
          <a:xfrm>
            <a:off x="652463" y="7034332"/>
            <a:ext cx="13325475" cy="298252"/>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This schema allows for straightforward analysis, enabling quick aggregations and drill-downs into sales data by various dimensions.</a:t>
            </a:r>
            <a:endParaRPr lang="en-US" sz="1450" dirty="0"/>
          </a:p>
        </p:txBody>
      </p:sp>
      <p:sp>
        <p:nvSpPr>
          <p:cNvPr id="20" name="Rectangle 19">
            <a:extLst>
              <a:ext uri="{FF2B5EF4-FFF2-40B4-BE49-F238E27FC236}">
                <a16:creationId xmlns:a16="http://schemas.microsoft.com/office/drawing/2014/main" id="{A51CDD23-2CD3-4826-A9DF-A9CC2B189D92}"/>
              </a:ext>
            </a:extLst>
          </p:cNvPr>
          <p:cNvSpPr/>
          <p:nvPr/>
        </p:nvSpPr>
        <p:spPr>
          <a:xfrm>
            <a:off x="12801600" y="7786806"/>
            <a:ext cx="1828800" cy="3512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8533" y="577334"/>
            <a:ext cx="9601200" cy="579001"/>
          </a:xfrm>
          <a:prstGeom prst="rect">
            <a:avLst/>
          </a:prstGeom>
          <a:noFill/>
          <a:ln/>
        </p:spPr>
        <p:txBody>
          <a:bodyPr wrap="none" lIns="0" tIns="0" rIns="0" bIns="0" rtlCol="0" anchor="t"/>
          <a:lstStyle/>
          <a:p>
            <a:pPr marL="0" indent="0" algn="l">
              <a:lnSpc>
                <a:spcPts val="4550"/>
              </a:lnSpc>
              <a:buNone/>
            </a:pPr>
            <a:r>
              <a:rPr lang="en-US" sz="3600" dirty="0">
                <a:solidFill>
                  <a:srgbClr val="F5F0F0"/>
                </a:solidFill>
                <a:latin typeface="Merriweather" pitchFamily="34" charset="0"/>
                <a:ea typeface="Merriweather" pitchFamily="34" charset="-122"/>
                <a:cs typeface="Merriweather" pitchFamily="34" charset="-120"/>
              </a:rPr>
              <a:t>The "How": Extract, Transform, Load (ETL)</a:t>
            </a:r>
            <a:endParaRPr lang="en-US" sz="3600" dirty="0"/>
          </a:p>
        </p:txBody>
      </p:sp>
      <p:sp>
        <p:nvSpPr>
          <p:cNvPr id="3" name="Text 1"/>
          <p:cNvSpPr/>
          <p:nvPr/>
        </p:nvSpPr>
        <p:spPr>
          <a:xfrm>
            <a:off x="648533" y="1526858"/>
            <a:ext cx="13333333" cy="296347"/>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Our ETL pipeline is the backbone of the data warehouse, ensuring data quality and readiness for analysis.</a:t>
            </a:r>
            <a:endParaRPr lang="en-US" sz="1450" dirty="0"/>
          </a:p>
        </p:txBody>
      </p:sp>
      <p:pic>
        <p:nvPicPr>
          <p:cNvPr id="4" name="Image 0" descr="preencoded.png"/>
          <p:cNvPicPr>
            <a:picLocks noChangeAspect="1"/>
          </p:cNvPicPr>
          <p:nvPr/>
        </p:nvPicPr>
        <p:blipFill>
          <a:blip r:embed="rId3"/>
          <a:stretch>
            <a:fillRect/>
          </a:stretch>
        </p:blipFill>
        <p:spPr>
          <a:xfrm>
            <a:off x="648533" y="2031563"/>
            <a:ext cx="4444365" cy="741164"/>
          </a:xfrm>
          <a:prstGeom prst="rect">
            <a:avLst/>
          </a:prstGeom>
        </p:spPr>
      </p:pic>
      <p:sp>
        <p:nvSpPr>
          <p:cNvPr id="5" name="Text 2"/>
          <p:cNvSpPr/>
          <p:nvPr/>
        </p:nvSpPr>
        <p:spPr>
          <a:xfrm>
            <a:off x="833795" y="2957989"/>
            <a:ext cx="2316242" cy="28944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Extract</a:t>
            </a:r>
            <a:endParaRPr lang="en-US" sz="1800" dirty="0"/>
          </a:p>
        </p:txBody>
      </p:sp>
      <p:sp>
        <p:nvSpPr>
          <p:cNvPr id="6" name="Text 3"/>
          <p:cNvSpPr/>
          <p:nvPr/>
        </p:nvSpPr>
        <p:spPr>
          <a:xfrm>
            <a:off x="833795" y="3358515"/>
            <a:ext cx="4073843" cy="2074426"/>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Data is systematically pulled from diverse sources, including  OLTP database, Rest API's  and CSV file. This process leverages Python using Colab with specialized libraries like Pandas for efficient data handling and SQLAlchemy for seamless database connectivity.</a:t>
            </a:r>
            <a:endParaRPr lang="en-US" sz="1450" dirty="0"/>
          </a:p>
        </p:txBody>
      </p:sp>
      <p:pic>
        <p:nvPicPr>
          <p:cNvPr id="7" name="Image 1" descr="preencoded.png"/>
          <p:cNvPicPr>
            <a:picLocks noChangeAspect="1"/>
          </p:cNvPicPr>
          <p:nvPr/>
        </p:nvPicPr>
        <p:blipFill>
          <a:blip r:embed="rId4"/>
          <a:stretch>
            <a:fillRect/>
          </a:stretch>
        </p:blipFill>
        <p:spPr>
          <a:xfrm>
            <a:off x="5092898" y="2031563"/>
            <a:ext cx="4444484" cy="741164"/>
          </a:xfrm>
          <a:prstGeom prst="rect">
            <a:avLst/>
          </a:prstGeom>
        </p:spPr>
      </p:pic>
      <p:sp>
        <p:nvSpPr>
          <p:cNvPr id="8" name="Text 4"/>
          <p:cNvSpPr/>
          <p:nvPr/>
        </p:nvSpPr>
        <p:spPr>
          <a:xfrm>
            <a:off x="5278160" y="2957989"/>
            <a:ext cx="2316242" cy="28944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Transform</a:t>
            </a:r>
            <a:endParaRPr lang="en-US" sz="1800" dirty="0"/>
          </a:p>
        </p:txBody>
      </p:sp>
      <p:sp>
        <p:nvSpPr>
          <p:cNvPr id="9" name="Text 5"/>
          <p:cNvSpPr/>
          <p:nvPr/>
        </p:nvSpPr>
        <p:spPr>
          <a:xfrm>
            <a:off x="5278160" y="3358515"/>
            <a:ext cx="4073962" cy="889040"/>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This is the most critical stage, where raw data is refined and prepared. Key operations include:</a:t>
            </a:r>
            <a:endParaRPr lang="en-US" sz="1450" dirty="0"/>
          </a:p>
        </p:txBody>
      </p:sp>
      <p:sp>
        <p:nvSpPr>
          <p:cNvPr id="10" name="Text 6"/>
          <p:cNvSpPr/>
          <p:nvPr/>
        </p:nvSpPr>
        <p:spPr>
          <a:xfrm>
            <a:off x="5278160" y="4358640"/>
            <a:ext cx="4073962" cy="889040"/>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E2E6E9"/>
                </a:solidFill>
                <a:latin typeface="Merriweather" pitchFamily="34" charset="0"/>
                <a:ea typeface="Merriweather" pitchFamily="34" charset="-122"/>
                <a:cs typeface="Merriweather" pitchFamily="34" charset="-120"/>
              </a:rPr>
              <a:t>Data Cleansing:</a:t>
            </a:r>
            <a:r>
              <a:rPr lang="en-US" sz="1450" dirty="0">
                <a:solidFill>
                  <a:srgbClr val="E2E6E9"/>
                </a:solidFill>
                <a:latin typeface="Merriweather" pitchFamily="34" charset="0"/>
                <a:ea typeface="Merriweather" pitchFamily="34" charset="-122"/>
                <a:cs typeface="Merriweather" pitchFamily="34" charset="-120"/>
              </a:rPr>
              <a:t> Rigorous handling of NULL values and standardization of text formats to ensure consistency.</a:t>
            </a:r>
            <a:endParaRPr lang="en-US" sz="1450" dirty="0"/>
          </a:p>
        </p:txBody>
      </p:sp>
      <p:sp>
        <p:nvSpPr>
          <p:cNvPr id="11" name="Text 7"/>
          <p:cNvSpPr/>
          <p:nvPr/>
        </p:nvSpPr>
        <p:spPr>
          <a:xfrm>
            <a:off x="5278160" y="5312450"/>
            <a:ext cx="4073962" cy="896660"/>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E2E6E9"/>
                </a:solidFill>
                <a:latin typeface="Merriweather" pitchFamily="34" charset="0"/>
                <a:ea typeface="Merriweather" pitchFamily="34" charset="-122"/>
                <a:cs typeface="Merriweather" pitchFamily="34" charset="-120"/>
              </a:rPr>
              <a:t>Business Rules:</a:t>
            </a:r>
            <a:r>
              <a:rPr lang="en-US" sz="1450" dirty="0">
                <a:solidFill>
                  <a:srgbClr val="E2E6E9"/>
                </a:solidFill>
                <a:latin typeface="Merriweather" pitchFamily="34" charset="0"/>
                <a:ea typeface="Merriweather" pitchFamily="34" charset="-122"/>
                <a:cs typeface="Merriweather" pitchFamily="34" charset="-120"/>
              </a:rPr>
              <a:t> Application of specific business logic, such as the calculation of </a:t>
            </a:r>
            <a:r>
              <a:rPr lang="en-US" sz="1450" dirty="0">
                <a:solidFill>
                  <a:srgbClr val="E2E6E9"/>
                </a:solidFill>
                <a:highlight>
                  <a:srgbClr val="162227"/>
                </a:highlight>
                <a:latin typeface="Consolas" pitchFamily="34" charset="0"/>
                <a:ea typeface="Consolas" pitchFamily="34" charset="-122"/>
                <a:cs typeface="Consolas" pitchFamily="34" charset="-120"/>
              </a:rPr>
              <a:t>profit_margin</a:t>
            </a:r>
            <a:r>
              <a:rPr lang="en-US" sz="1450" dirty="0">
                <a:solidFill>
                  <a:srgbClr val="E2E6E9"/>
                </a:solidFill>
                <a:latin typeface="Merriweather" pitchFamily="34" charset="0"/>
                <a:ea typeface="Merriweather" pitchFamily="34" charset="-122"/>
                <a:cs typeface="Merriweather" pitchFamily="34" charset="-120"/>
              </a:rPr>
              <a:t>.</a:t>
            </a:r>
            <a:endParaRPr lang="en-US" sz="1450" dirty="0"/>
          </a:p>
        </p:txBody>
      </p:sp>
      <p:sp>
        <p:nvSpPr>
          <p:cNvPr id="12" name="Text 8"/>
          <p:cNvSpPr/>
          <p:nvPr/>
        </p:nvSpPr>
        <p:spPr>
          <a:xfrm>
            <a:off x="5278160" y="6273879"/>
            <a:ext cx="4073962" cy="1193006"/>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E2E6E9"/>
                </a:solidFill>
                <a:latin typeface="Merriweather" pitchFamily="34" charset="0"/>
                <a:ea typeface="Merriweather" pitchFamily="34" charset="-122"/>
                <a:cs typeface="Merriweather" pitchFamily="34" charset="-120"/>
              </a:rPr>
              <a:t>Key Generation:</a:t>
            </a:r>
            <a:r>
              <a:rPr lang="en-US" sz="1450" dirty="0">
                <a:solidFill>
                  <a:srgbClr val="E2E6E9"/>
                </a:solidFill>
                <a:latin typeface="Merriweather" pitchFamily="34" charset="0"/>
                <a:ea typeface="Merriweather" pitchFamily="34" charset="-122"/>
                <a:cs typeface="Merriweather" pitchFamily="34" charset="-120"/>
              </a:rPr>
              <a:t> Creation of surrogate keys (e.g., </a:t>
            </a:r>
            <a:r>
              <a:rPr lang="en-US" sz="1450" dirty="0">
                <a:solidFill>
                  <a:srgbClr val="E2E6E9"/>
                </a:solidFill>
                <a:highlight>
                  <a:srgbClr val="162227"/>
                </a:highlight>
                <a:latin typeface="Consolas" pitchFamily="34" charset="0"/>
                <a:ea typeface="Consolas" pitchFamily="34" charset="-122"/>
                <a:cs typeface="Consolas" pitchFamily="34" charset="-120"/>
              </a:rPr>
              <a:t>CustomerKey</a:t>
            </a:r>
            <a:r>
              <a:rPr lang="en-US" sz="1450" dirty="0">
                <a:solidFill>
                  <a:srgbClr val="E2E6E9"/>
                </a:solidFill>
                <a:latin typeface="Merriweather" pitchFamily="34" charset="0"/>
                <a:ea typeface="Merriweather" pitchFamily="34" charset="-122"/>
                <a:cs typeface="Merriweather" pitchFamily="34" charset="-120"/>
              </a:rPr>
              <a:t>) to maintain data integrity and optimize query performance within the data warehouse.</a:t>
            </a:r>
            <a:endParaRPr lang="en-US" sz="1450" dirty="0"/>
          </a:p>
        </p:txBody>
      </p:sp>
      <p:pic>
        <p:nvPicPr>
          <p:cNvPr id="13" name="Image 2" descr="preencoded.png"/>
          <p:cNvPicPr>
            <a:picLocks noChangeAspect="1"/>
          </p:cNvPicPr>
          <p:nvPr/>
        </p:nvPicPr>
        <p:blipFill>
          <a:blip r:embed="rId5"/>
          <a:stretch>
            <a:fillRect/>
          </a:stretch>
        </p:blipFill>
        <p:spPr>
          <a:xfrm>
            <a:off x="9537383" y="2031563"/>
            <a:ext cx="4444365" cy="741164"/>
          </a:xfrm>
          <a:prstGeom prst="rect">
            <a:avLst/>
          </a:prstGeom>
        </p:spPr>
      </p:pic>
      <p:sp>
        <p:nvSpPr>
          <p:cNvPr id="14" name="Text 9"/>
          <p:cNvSpPr/>
          <p:nvPr/>
        </p:nvSpPr>
        <p:spPr>
          <a:xfrm>
            <a:off x="9722644" y="2957989"/>
            <a:ext cx="2316242" cy="289441"/>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Load</a:t>
            </a:r>
            <a:endParaRPr lang="en-US" sz="1800" dirty="0"/>
          </a:p>
        </p:txBody>
      </p:sp>
      <p:sp>
        <p:nvSpPr>
          <p:cNvPr id="15" name="Text 10"/>
          <p:cNvSpPr/>
          <p:nvPr/>
        </p:nvSpPr>
        <p:spPr>
          <a:xfrm>
            <a:off x="9722644" y="3358515"/>
            <a:ext cx="4073843" cy="1778079"/>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The transformed, clean data is then loaded into the PostgreSQL Star Schema. This process strictly follows a specific order: dimension tables are populated first, ensuring referential integrity before the fact tables are loaded.</a:t>
            </a:r>
            <a:endParaRPr lang="en-US" sz="1450" dirty="0"/>
          </a:p>
        </p:txBody>
      </p:sp>
      <p:sp>
        <p:nvSpPr>
          <p:cNvPr id="16" name="Rectangle 15">
            <a:extLst>
              <a:ext uri="{FF2B5EF4-FFF2-40B4-BE49-F238E27FC236}">
                <a16:creationId xmlns:a16="http://schemas.microsoft.com/office/drawing/2014/main" id="{69DABB04-8E56-43C5-9DB2-AA01659154F8}"/>
              </a:ext>
            </a:extLst>
          </p:cNvPr>
          <p:cNvSpPr/>
          <p:nvPr/>
        </p:nvSpPr>
        <p:spPr>
          <a:xfrm>
            <a:off x="12801600" y="7786806"/>
            <a:ext cx="1828800" cy="3512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61154" y="519470"/>
            <a:ext cx="11273671" cy="590312"/>
          </a:xfrm>
          <a:prstGeom prst="rect">
            <a:avLst/>
          </a:prstGeom>
          <a:noFill/>
          <a:ln/>
        </p:spPr>
        <p:txBody>
          <a:bodyPr wrap="none" lIns="0" tIns="0" rIns="0" bIns="0" rtlCol="0" anchor="t"/>
          <a:lstStyle/>
          <a:p>
            <a:pPr marL="0" indent="0" algn="l">
              <a:lnSpc>
                <a:spcPts val="4600"/>
              </a:lnSpc>
              <a:buNone/>
            </a:pPr>
            <a:r>
              <a:rPr lang="en-US" sz="3700" dirty="0">
                <a:solidFill>
                  <a:srgbClr val="F5F0F0"/>
                </a:solidFill>
                <a:latin typeface="Merriweather" pitchFamily="34" charset="0"/>
                <a:ea typeface="Merriweather" pitchFamily="34" charset="-122"/>
                <a:cs typeface="Merriweather" pitchFamily="34" charset="-120"/>
              </a:rPr>
              <a:t>The Result: Power BI Dashboard for Sales Insights</a:t>
            </a:r>
            <a:endParaRPr lang="en-US" sz="3700" dirty="0"/>
          </a:p>
        </p:txBody>
      </p:sp>
      <p:sp>
        <p:nvSpPr>
          <p:cNvPr id="3" name="Text 1"/>
          <p:cNvSpPr/>
          <p:nvPr/>
        </p:nvSpPr>
        <p:spPr>
          <a:xfrm>
            <a:off x="661154" y="1393031"/>
            <a:ext cx="13308092" cy="302300"/>
          </a:xfrm>
          <a:prstGeom prst="rect">
            <a:avLst/>
          </a:prstGeom>
          <a:noFill/>
          <a:ln/>
        </p:spPr>
        <p:txBody>
          <a:bodyPr wrap="none" lIns="0" tIns="0" rIns="0" bIns="0" rtlCol="0" anchor="t"/>
          <a:lstStyle/>
          <a:p>
            <a:pPr marL="0" indent="0" algn="l">
              <a:lnSpc>
                <a:spcPts val="2350"/>
              </a:lnSpc>
              <a:buNone/>
            </a:pPr>
            <a:r>
              <a:rPr lang="en-US" sz="1450" dirty="0">
                <a:solidFill>
                  <a:srgbClr val="E2E6E9"/>
                </a:solidFill>
                <a:latin typeface="Merriweather" pitchFamily="34" charset="0"/>
                <a:ea typeface="Merriweather" pitchFamily="34" charset="-122"/>
                <a:cs typeface="Merriweather" pitchFamily="34" charset="-120"/>
              </a:rPr>
              <a:t>Our interactive Power BI dashboard provides a clear, concise overview of key e-commerce performance indicators.</a:t>
            </a:r>
            <a:endParaRPr lang="en-US" sz="1450" dirty="0"/>
          </a:p>
        </p:txBody>
      </p:sp>
      <p:pic>
        <p:nvPicPr>
          <p:cNvPr id="4" name="Image 0" descr="preencoded.png"/>
          <p:cNvPicPr>
            <a:picLocks noChangeAspect="1"/>
          </p:cNvPicPr>
          <p:nvPr/>
        </p:nvPicPr>
        <p:blipFill>
          <a:blip r:embed="rId3"/>
          <a:stretch>
            <a:fillRect/>
          </a:stretch>
        </p:blipFill>
        <p:spPr>
          <a:xfrm>
            <a:off x="3171230" y="1907738"/>
            <a:ext cx="8287941" cy="5287804"/>
          </a:xfrm>
          <a:prstGeom prst="rect">
            <a:avLst/>
          </a:prstGeom>
        </p:spPr>
      </p:pic>
      <p:sp>
        <p:nvSpPr>
          <p:cNvPr id="5" name="Text 2"/>
          <p:cNvSpPr/>
          <p:nvPr/>
        </p:nvSpPr>
        <p:spPr>
          <a:xfrm>
            <a:off x="661154" y="7407950"/>
            <a:ext cx="13308092" cy="302300"/>
          </a:xfrm>
          <a:prstGeom prst="rect">
            <a:avLst/>
          </a:prstGeom>
          <a:noFill/>
          <a:ln/>
        </p:spPr>
        <p:txBody>
          <a:bodyPr wrap="none" lIns="0" tIns="0" rIns="0" bIns="0" rtlCol="0" anchor="t"/>
          <a:lstStyle/>
          <a:p>
            <a:pPr marL="0" indent="0" algn="l">
              <a:lnSpc>
                <a:spcPts val="2350"/>
              </a:lnSpc>
              <a:buNone/>
            </a:pPr>
            <a:r>
              <a:rPr lang="en-US" sz="1450" dirty="0">
                <a:solidFill>
                  <a:srgbClr val="E2E6E9"/>
                </a:solidFill>
                <a:latin typeface="Merriweather" pitchFamily="34" charset="0"/>
                <a:ea typeface="Merriweather" pitchFamily="34" charset="-122"/>
                <a:cs typeface="Merriweather" pitchFamily="34" charset="-120"/>
              </a:rPr>
              <a:t>These KPIs offer immediate insights into the health and performance of the e-commerce operations.</a:t>
            </a:r>
            <a:endParaRPr lang="en-US" sz="1450" dirty="0"/>
          </a:p>
        </p:txBody>
      </p:sp>
      <p:sp>
        <p:nvSpPr>
          <p:cNvPr id="6" name="Rectangle 5">
            <a:extLst>
              <a:ext uri="{FF2B5EF4-FFF2-40B4-BE49-F238E27FC236}">
                <a16:creationId xmlns:a16="http://schemas.microsoft.com/office/drawing/2014/main" id="{26350C90-EF6E-4F34-91D6-71E0E24C3F5D}"/>
              </a:ext>
            </a:extLst>
          </p:cNvPr>
          <p:cNvSpPr/>
          <p:nvPr/>
        </p:nvSpPr>
        <p:spPr>
          <a:xfrm>
            <a:off x="12801600" y="7786806"/>
            <a:ext cx="1828800" cy="3512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772960" y="989528"/>
            <a:ext cx="11084362" cy="6250424"/>
          </a:xfrm>
          <a:prstGeom prst="rect">
            <a:avLst/>
          </a:prstGeom>
        </p:spPr>
      </p:pic>
      <p:sp>
        <p:nvSpPr>
          <p:cNvPr id="3" name="Rectangle 2">
            <a:extLst>
              <a:ext uri="{FF2B5EF4-FFF2-40B4-BE49-F238E27FC236}">
                <a16:creationId xmlns:a16="http://schemas.microsoft.com/office/drawing/2014/main" id="{F4144524-477D-45C2-BDBF-C778A156DCB4}"/>
              </a:ext>
            </a:extLst>
          </p:cNvPr>
          <p:cNvSpPr/>
          <p:nvPr/>
        </p:nvSpPr>
        <p:spPr>
          <a:xfrm>
            <a:off x="12801600" y="7786806"/>
            <a:ext cx="1828800" cy="3512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45795" y="507563"/>
            <a:ext cx="11913394" cy="576620"/>
          </a:xfrm>
          <a:prstGeom prst="rect">
            <a:avLst/>
          </a:prstGeom>
          <a:noFill/>
          <a:ln/>
        </p:spPr>
        <p:txBody>
          <a:bodyPr wrap="none" lIns="0" tIns="0" rIns="0" bIns="0" rtlCol="0" anchor="t"/>
          <a:lstStyle/>
          <a:p>
            <a:pPr marL="0" indent="0" algn="l">
              <a:lnSpc>
                <a:spcPts val="4500"/>
              </a:lnSpc>
              <a:buNone/>
            </a:pPr>
            <a:r>
              <a:rPr lang="en-US" sz="3600" dirty="0">
                <a:solidFill>
                  <a:srgbClr val="F5F0F0"/>
                </a:solidFill>
                <a:latin typeface="Merriweather" pitchFamily="34" charset="0"/>
                <a:ea typeface="Merriweather" pitchFamily="34" charset="-122"/>
                <a:cs typeface="Merriweather" pitchFamily="34" charset="-120"/>
              </a:rPr>
              <a:t>What the Dashboard Told Us: Key Descriptive Insights</a:t>
            </a:r>
            <a:endParaRPr lang="en-US" sz="3600" dirty="0"/>
          </a:p>
        </p:txBody>
      </p:sp>
      <p:sp>
        <p:nvSpPr>
          <p:cNvPr id="3" name="Text 1"/>
          <p:cNvSpPr/>
          <p:nvPr/>
        </p:nvSpPr>
        <p:spPr>
          <a:xfrm>
            <a:off x="645795" y="1453158"/>
            <a:ext cx="13338810" cy="295275"/>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Analyzing the Power BI dashboard revealed several critical patterns and trends within our e-commerce data.</a:t>
            </a:r>
            <a:endParaRPr lang="en-US" sz="1450" dirty="0"/>
          </a:p>
        </p:txBody>
      </p:sp>
      <p:sp>
        <p:nvSpPr>
          <p:cNvPr id="4" name="Shape 2"/>
          <p:cNvSpPr/>
          <p:nvPr/>
        </p:nvSpPr>
        <p:spPr>
          <a:xfrm>
            <a:off x="645795" y="1955959"/>
            <a:ext cx="415171" cy="415171"/>
          </a:xfrm>
          <a:prstGeom prst="roundRect">
            <a:avLst>
              <a:gd name="adj" fmla="val 18668"/>
            </a:avLst>
          </a:prstGeom>
          <a:solidFill>
            <a:srgbClr val="003180"/>
          </a:solidFill>
          <a:ln w="7620">
            <a:solidFill>
              <a:srgbClr val="194A99"/>
            </a:solidFill>
            <a:prstDash val="solid"/>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4970" y="2025134"/>
            <a:ext cx="276701" cy="276701"/>
          </a:xfrm>
          <a:prstGeom prst="rect">
            <a:avLst/>
          </a:prstGeom>
        </p:spPr>
      </p:pic>
      <p:sp>
        <p:nvSpPr>
          <p:cNvPr id="6" name="Text 3"/>
          <p:cNvSpPr/>
          <p:nvPr/>
        </p:nvSpPr>
        <p:spPr>
          <a:xfrm>
            <a:off x="1245394" y="2019300"/>
            <a:ext cx="2811661" cy="288250"/>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Top Category Dominance</a:t>
            </a:r>
            <a:endParaRPr lang="en-US" sz="1800" dirty="0"/>
          </a:p>
        </p:txBody>
      </p:sp>
      <p:sp>
        <p:nvSpPr>
          <p:cNvPr id="7" name="Text 4"/>
          <p:cNvSpPr/>
          <p:nvPr/>
        </p:nvSpPr>
        <p:spPr>
          <a:xfrm>
            <a:off x="1245394" y="2418159"/>
            <a:ext cx="12739211" cy="295275"/>
          </a:xfrm>
          <a:prstGeom prst="rect">
            <a:avLst/>
          </a:prstGeom>
          <a:noFill/>
          <a:ln/>
        </p:spPr>
        <p:txBody>
          <a:bodyPr wrap="none" lIns="0" tIns="0" rIns="0" bIns="0" rtlCol="0" anchor="t"/>
          <a:lstStyle/>
          <a:p>
            <a:pPr marL="0" indent="0" algn="l">
              <a:lnSpc>
                <a:spcPts val="2300"/>
              </a:lnSpc>
              <a:buNone/>
            </a:pPr>
            <a:r>
              <a:rPr lang="en-US" sz="1450" dirty="0">
                <a:solidFill>
                  <a:srgbClr val="609DFF"/>
                </a:solidFill>
                <a:latin typeface="Merriweather" pitchFamily="34" charset="0"/>
                <a:ea typeface="Merriweather" pitchFamily="34" charset="-122"/>
                <a:cs typeface="Merriweather" pitchFamily="34" charset="-120"/>
              </a:rPr>
              <a:t>Electronics</a:t>
            </a:r>
            <a:r>
              <a:rPr lang="en-US" sz="1450" dirty="0">
                <a:solidFill>
                  <a:srgbClr val="E2E6E9"/>
                </a:solidFill>
                <a:latin typeface="Merriweather" pitchFamily="34" charset="0"/>
                <a:ea typeface="Merriweather" pitchFamily="34" charset="-122"/>
                <a:cs typeface="Merriweather" pitchFamily="34" charset="-120"/>
              </a:rPr>
              <a:t> emerges as the leading revenue generator, contributing over 57% to the total sales.</a:t>
            </a:r>
            <a:endParaRPr lang="en-US" sz="1450" dirty="0"/>
          </a:p>
        </p:txBody>
      </p:sp>
      <p:sp>
        <p:nvSpPr>
          <p:cNvPr id="8" name="Shape 5"/>
          <p:cNvSpPr/>
          <p:nvPr/>
        </p:nvSpPr>
        <p:spPr>
          <a:xfrm>
            <a:off x="645795" y="3082409"/>
            <a:ext cx="415171" cy="415171"/>
          </a:xfrm>
          <a:prstGeom prst="roundRect">
            <a:avLst>
              <a:gd name="adj" fmla="val 18668"/>
            </a:avLst>
          </a:prstGeom>
          <a:solidFill>
            <a:srgbClr val="003180"/>
          </a:solidFill>
          <a:ln w="7620">
            <a:solidFill>
              <a:srgbClr val="194A99"/>
            </a:solidFill>
            <a:prstDash val="solid"/>
          </a:ln>
        </p:spPr>
      </p:sp>
      <p:pic>
        <p:nvPicPr>
          <p:cNvPr id="9"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14970" y="3151584"/>
            <a:ext cx="276701" cy="276701"/>
          </a:xfrm>
          <a:prstGeom prst="rect">
            <a:avLst/>
          </a:prstGeom>
        </p:spPr>
      </p:pic>
      <p:sp>
        <p:nvSpPr>
          <p:cNvPr id="10" name="Text 6"/>
          <p:cNvSpPr/>
          <p:nvPr/>
        </p:nvSpPr>
        <p:spPr>
          <a:xfrm>
            <a:off x="1245394" y="3145750"/>
            <a:ext cx="2312194" cy="288250"/>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Seasonal Sales Peaks</a:t>
            </a:r>
            <a:endParaRPr lang="en-US" sz="1800" dirty="0"/>
          </a:p>
        </p:txBody>
      </p:sp>
      <p:sp>
        <p:nvSpPr>
          <p:cNvPr id="11" name="Text 7"/>
          <p:cNvSpPr/>
          <p:nvPr/>
        </p:nvSpPr>
        <p:spPr>
          <a:xfrm>
            <a:off x="1245394" y="3544610"/>
            <a:ext cx="12739211" cy="295275"/>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Revenue consistently peaks during the summer months, specifically from </a:t>
            </a:r>
            <a:r>
              <a:rPr lang="en-US" sz="1450" dirty="0">
                <a:solidFill>
                  <a:srgbClr val="609DFF"/>
                </a:solidFill>
                <a:latin typeface="Merriweather" pitchFamily="34" charset="0"/>
                <a:ea typeface="Merriweather" pitchFamily="34" charset="-122"/>
                <a:cs typeface="Merriweather" pitchFamily="34" charset="-120"/>
              </a:rPr>
              <a:t>May to August</a:t>
            </a:r>
            <a:r>
              <a:rPr lang="en-US" sz="1450" dirty="0">
                <a:solidFill>
                  <a:srgbClr val="E2E6E9"/>
                </a:solidFill>
                <a:latin typeface="Merriweather" pitchFamily="34" charset="0"/>
                <a:ea typeface="Merriweather" pitchFamily="34" charset="-122"/>
                <a:cs typeface="Merriweather" pitchFamily="34" charset="-120"/>
              </a:rPr>
              <a:t>, indicating strong seasonal demand.</a:t>
            </a:r>
            <a:endParaRPr lang="en-US" sz="1450" dirty="0"/>
          </a:p>
        </p:txBody>
      </p:sp>
      <p:sp>
        <p:nvSpPr>
          <p:cNvPr id="12" name="Shape 8"/>
          <p:cNvSpPr/>
          <p:nvPr/>
        </p:nvSpPr>
        <p:spPr>
          <a:xfrm>
            <a:off x="645795" y="4208859"/>
            <a:ext cx="415171" cy="415171"/>
          </a:xfrm>
          <a:prstGeom prst="roundRect">
            <a:avLst>
              <a:gd name="adj" fmla="val 18668"/>
            </a:avLst>
          </a:prstGeom>
          <a:solidFill>
            <a:srgbClr val="003180"/>
          </a:solidFill>
          <a:ln w="7620">
            <a:solidFill>
              <a:srgbClr val="194A99"/>
            </a:solidFill>
            <a:prstDash val="solid"/>
          </a:ln>
        </p:spPr>
      </p:sp>
      <p:pic>
        <p:nvPicPr>
          <p:cNvPr id="13"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714970" y="4278035"/>
            <a:ext cx="276701" cy="276701"/>
          </a:xfrm>
          <a:prstGeom prst="rect">
            <a:avLst/>
          </a:prstGeom>
        </p:spPr>
      </p:pic>
      <p:sp>
        <p:nvSpPr>
          <p:cNvPr id="14" name="Text 9"/>
          <p:cNvSpPr/>
          <p:nvPr/>
        </p:nvSpPr>
        <p:spPr>
          <a:xfrm>
            <a:off x="1245394" y="4272201"/>
            <a:ext cx="3115270" cy="288250"/>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Preferred Payment Methods</a:t>
            </a:r>
            <a:endParaRPr lang="en-US" sz="1800" dirty="0"/>
          </a:p>
        </p:txBody>
      </p:sp>
      <p:sp>
        <p:nvSpPr>
          <p:cNvPr id="15" name="Text 10"/>
          <p:cNvSpPr/>
          <p:nvPr/>
        </p:nvSpPr>
        <p:spPr>
          <a:xfrm>
            <a:off x="1245394" y="4671060"/>
            <a:ext cx="12739211" cy="295275"/>
          </a:xfrm>
          <a:prstGeom prst="rect">
            <a:avLst/>
          </a:prstGeom>
          <a:noFill/>
          <a:ln/>
        </p:spPr>
        <p:txBody>
          <a:bodyPr wrap="none" lIns="0" tIns="0" rIns="0" bIns="0" rtlCol="0" anchor="t"/>
          <a:lstStyle/>
          <a:p>
            <a:pPr marL="0" indent="0" algn="l">
              <a:lnSpc>
                <a:spcPts val="2300"/>
              </a:lnSpc>
              <a:buNone/>
            </a:pPr>
            <a:r>
              <a:rPr lang="en-US" sz="1450" dirty="0">
                <a:solidFill>
                  <a:srgbClr val="609DFF"/>
                </a:solidFill>
                <a:latin typeface="Merriweather" pitchFamily="34" charset="0"/>
                <a:ea typeface="Merriweather" pitchFamily="34" charset="-122"/>
                <a:cs typeface="Merriweather" pitchFamily="34" charset="-120"/>
              </a:rPr>
              <a:t>Credit Card and Cash on Delivery (COD)</a:t>
            </a:r>
            <a:r>
              <a:rPr lang="en-US" sz="1450" dirty="0">
                <a:solidFill>
                  <a:srgbClr val="E2E6E9"/>
                </a:solidFill>
                <a:latin typeface="Merriweather" pitchFamily="34" charset="0"/>
                <a:ea typeface="Merriweather" pitchFamily="34" charset="-122"/>
                <a:cs typeface="Merriweather" pitchFamily="34" charset="-120"/>
              </a:rPr>
              <a:t> are the overwhelmingly preferred payment methods among customers.</a:t>
            </a:r>
            <a:endParaRPr lang="en-US" sz="1450" dirty="0"/>
          </a:p>
        </p:txBody>
      </p:sp>
      <p:sp>
        <p:nvSpPr>
          <p:cNvPr id="16" name="Shape 11"/>
          <p:cNvSpPr/>
          <p:nvPr/>
        </p:nvSpPr>
        <p:spPr>
          <a:xfrm>
            <a:off x="645795" y="5335310"/>
            <a:ext cx="415171" cy="415171"/>
          </a:xfrm>
          <a:prstGeom prst="roundRect">
            <a:avLst>
              <a:gd name="adj" fmla="val 18668"/>
            </a:avLst>
          </a:prstGeom>
          <a:solidFill>
            <a:srgbClr val="003180"/>
          </a:solidFill>
          <a:ln w="7620">
            <a:solidFill>
              <a:srgbClr val="194A99"/>
            </a:solidFill>
            <a:prstDash val="solid"/>
          </a:ln>
        </p:spPr>
      </p:sp>
      <p:pic>
        <p:nvPicPr>
          <p:cNvPr id="17"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714970" y="5404485"/>
            <a:ext cx="276701" cy="276701"/>
          </a:xfrm>
          <a:prstGeom prst="rect">
            <a:avLst/>
          </a:prstGeom>
        </p:spPr>
      </p:pic>
      <p:sp>
        <p:nvSpPr>
          <p:cNvPr id="18" name="Text 12"/>
          <p:cNvSpPr/>
          <p:nvPr/>
        </p:nvSpPr>
        <p:spPr>
          <a:xfrm>
            <a:off x="1245394" y="5398651"/>
            <a:ext cx="3940612" cy="288250"/>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Younger Demographic Engagement</a:t>
            </a:r>
            <a:endParaRPr lang="en-US" sz="1800" dirty="0"/>
          </a:p>
        </p:txBody>
      </p:sp>
      <p:sp>
        <p:nvSpPr>
          <p:cNvPr id="19" name="Text 13"/>
          <p:cNvSpPr/>
          <p:nvPr/>
        </p:nvSpPr>
        <p:spPr>
          <a:xfrm>
            <a:off x="1245394" y="5797510"/>
            <a:ext cx="12739211" cy="295275"/>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Customers within the </a:t>
            </a:r>
            <a:r>
              <a:rPr lang="en-US" sz="1450" dirty="0">
                <a:solidFill>
                  <a:srgbClr val="609DFF"/>
                </a:solidFill>
                <a:latin typeface="Merriweather" pitchFamily="34" charset="0"/>
                <a:ea typeface="Merriweather" pitchFamily="34" charset="-122"/>
                <a:cs typeface="Merriweather" pitchFamily="34" charset="-120"/>
              </a:rPr>
              <a:t>18-35 age bracket</a:t>
            </a:r>
            <a:r>
              <a:rPr lang="en-US" sz="1450" dirty="0">
                <a:solidFill>
                  <a:srgbClr val="E2E6E9"/>
                </a:solidFill>
                <a:latin typeface="Merriweather" pitchFamily="34" charset="0"/>
                <a:ea typeface="Merriweather" pitchFamily="34" charset="-122"/>
                <a:cs typeface="Merriweather" pitchFamily="34" charset="-120"/>
              </a:rPr>
              <a:t> exhibit a significantly higher purchase frequency.</a:t>
            </a:r>
            <a:endParaRPr lang="en-US" sz="1450" dirty="0"/>
          </a:p>
        </p:txBody>
      </p:sp>
      <p:sp>
        <p:nvSpPr>
          <p:cNvPr id="20" name="Shape 14"/>
          <p:cNvSpPr/>
          <p:nvPr/>
        </p:nvSpPr>
        <p:spPr>
          <a:xfrm>
            <a:off x="645795" y="6461760"/>
            <a:ext cx="415171" cy="415171"/>
          </a:xfrm>
          <a:prstGeom prst="roundRect">
            <a:avLst>
              <a:gd name="adj" fmla="val 18668"/>
            </a:avLst>
          </a:prstGeom>
          <a:solidFill>
            <a:srgbClr val="003180"/>
          </a:solidFill>
          <a:ln w="7620">
            <a:solidFill>
              <a:srgbClr val="194A99"/>
            </a:solidFill>
            <a:prstDash val="solid"/>
          </a:ln>
        </p:spPr>
      </p:sp>
      <p:pic>
        <p:nvPicPr>
          <p:cNvPr id="21" name="Image 4" descr="preencoded.png"/>
          <p:cNvPicPr>
            <a:picLocks noChangeAspect="1"/>
          </p:cNvPicPr>
          <p:nvPr/>
        </p:nvPicPr>
        <p:blipFill>
          <a:blip r:embed="rId3">
            <a:extLst>
              <a:ext uri="{96DAC541-7B7A-43D3-8B79-37D633B846F1}">
                <asvg:svgBlip xmlns:asvg="http://schemas.microsoft.com/office/drawing/2016/SVG/main" r:embed="rId8"/>
              </a:ext>
            </a:extLst>
          </a:blip>
          <a:stretch>
            <a:fillRect/>
          </a:stretch>
        </p:blipFill>
        <p:spPr>
          <a:xfrm>
            <a:off x="714970" y="6530935"/>
            <a:ext cx="276701" cy="276701"/>
          </a:xfrm>
          <a:prstGeom prst="rect">
            <a:avLst/>
          </a:prstGeom>
        </p:spPr>
      </p:pic>
      <p:sp>
        <p:nvSpPr>
          <p:cNvPr id="22" name="Text 15"/>
          <p:cNvSpPr/>
          <p:nvPr/>
        </p:nvSpPr>
        <p:spPr>
          <a:xfrm>
            <a:off x="1245394" y="6525101"/>
            <a:ext cx="3211949" cy="288250"/>
          </a:xfrm>
          <a:prstGeom prst="rect">
            <a:avLst/>
          </a:prstGeom>
          <a:noFill/>
          <a:ln/>
        </p:spPr>
        <p:txBody>
          <a:bodyPr wrap="none" lIns="0" tIns="0" rIns="0" bIns="0" rtlCol="0" anchor="t"/>
          <a:lstStyle/>
          <a:p>
            <a:pPr marL="0" indent="0" algn="l">
              <a:lnSpc>
                <a:spcPts val="2250"/>
              </a:lnSpc>
              <a:buNone/>
            </a:pPr>
            <a:r>
              <a:rPr lang="en-US" sz="1800" dirty="0">
                <a:solidFill>
                  <a:srgbClr val="E2E6E9"/>
                </a:solidFill>
                <a:latin typeface="Merriweather" pitchFamily="34" charset="0"/>
                <a:ea typeface="Merriweather" pitchFamily="34" charset="-122"/>
                <a:cs typeface="Merriweather" pitchFamily="34" charset="-120"/>
              </a:rPr>
              <a:t>Profit &amp; Discount Correlation</a:t>
            </a:r>
            <a:endParaRPr lang="en-US" sz="1800" dirty="0"/>
          </a:p>
        </p:txBody>
      </p:sp>
      <p:sp>
        <p:nvSpPr>
          <p:cNvPr id="23" name="Text 16"/>
          <p:cNvSpPr/>
          <p:nvPr/>
        </p:nvSpPr>
        <p:spPr>
          <a:xfrm>
            <a:off x="1245394" y="6923961"/>
            <a:ext cx="12739211" cy="295275"/>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There's a positive correlation observed between our discount strategies and the overall </a:t>
            </a:r>
            <a:r>
              <a:rPr lang="en-US" sz="1450" dirty="0">
                <a:solidFill>
                  <a:srgbClr val="609DFF"/>
                </a:solidFill>
                <a:latin typeface="Merriweather" pitchFamily="34" charset="0"/>
                <a:ea typeface="Merriweather" pitchFamily="34" charset="-122"/>
                <a:cs typeface="Merriweather" pitchFamily="34" charset="-120"/>
              </a:rPr>
              <a:t>profit margin trend</a:t>
            </a:r>
            <a:r>
              <a:rPr lang="en-US" sz="1450" dirty="0">
                <a:solidFill>
                  <a:srgbClr val="E2E6E9"/>
                </a:solidFill>
                <a:latin typeface="Merriweather" pitchFamily="34" charset="0"/>
                <a:ea typeface="Merriweather" pitchFamily="34" charset="-122"/>
                <a:cs typeface="Merriweather" pitchFamily="34" charset="-120"/>
              </a:rPr>
              <a:t>.</a:t>
            </a:r>
            <a:endParaRPr lang="en-US" sz="1450" dirty="0"/>
          </a:p>
        </p:txBody>
      </p:sp>
      <p:sp>
        <p:nvSpPr>
          <p:cNvPr id="24" name="Text 17"/>
          <p:cNvSpPr/>
          <p:nvPr/>
        </p:nvSpPr>
        <p:spPr>
          <a:xfrm>
            <a:off x="645795" y="7426762"/>
            <a:ext cx="13338810" cy="295275"/>
          </a:xfrm>
          <a:prstGeom prst="rect">
            <a:avLst/>
          </a:prstGeom>
          <a:noFill/>
          <a:ln/>
        </p:spPr>
        <p:txBody>
          <a:bodyPr wrap="non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These insights are crucial for strategic decision-making in marketing and inventory management.</a:t>
            </a:r>
            <a:endParaRPr lang="en-US" sz="1450" dirty="0"/>
          </a:p>
        </p:txBody>
      </p:sp>
      <p:sp>
        <p:nvSpPr>
          <p:cNvPr id="25" name="Rectangle 24">
            <a:extLst>
              <a:ext uri="{FF2B5EF4-FFF2-40B4-BE49-F238E27FC236}">
                <a16:creationId xmlns:a16="http://schemas.microsoft.com/office/drawing/2014/main" id="{0CD7380F-63F2-4967-8727-11E786AD0FA9}"/>
              </a:ext>
            </a:extLst>
          </p:cNvPr>
          <p:cNvSpPr/>
          <p:nvPr/>
        </p:nvSpPr>
        <p:spPr>
          <a:xfrm>
            <a:off x="12801600" y="7786806"/>
            <a:ext cx="1828800" cy="3512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1249</Words>
  <Application>Microsoft Office PowerPoint</Application>
  <PresentationFormat>Custom</PresentationFormat>
  <Paragraphs>113</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Merriweather</vt:lpstr>
      <vt:lpstr>Consolas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Administrator</cp:lastModifiedBy>
  <cp:revision>3</cp:revision>
  <dcterms:created xsi:type="dcterms:W3CDTF">2025-11-14T04:08:14Z</dcterms:created>
  <dcterms:modified xsi:type="dcterms:W3CDTF">2025-11-14T04:26:53Z</dcterms:modified>
</cp:coreProperties>
</file>